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60" r:id="rId7"/>
    <p:sldId id="261" r:id="rId8"/>
    <p:sldId id="262" r:id="rId9"/>
    <p:sldId id="263" r:id="rId10"/>
    <p:sldId id="270" r:id="rId11"/>
    <p:sldId id="267" r:id="rId12"/>
    <p:sldId id="268" r:id="rId13"/>
    <p:sldId id="276" r:id="rId14"/>
    <p:sldId id="277" r:id="rId15"/>
    <p:sldId id="269" r:id="rId16"/>
    <p:sldId id="273" r:id="rId17"/>
    <p:sldId id="264" r:id="rId18"/>
    <p:sldId id="272" r:id="rId19"/>
    <p:sldId id="266" r:id="rId20"/>
    <p:sldId id="271"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12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8BBC18-B2B0-4094-8A96-AD6462DB80FD}" type="datetimeFigureOut">
              <a:rPr lang="fr-FR" smtClean="0"/>
              <a:pPr/>
              <a:t>07/06/2016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0E6C8B-59B5-44BB-BF24-BFBCBEF158C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BBC18-B2B0-4094-8A96-AD6462DB80FD}" type="datetimeFigureOut">
              <a:rPr lang="fr-FR" smtClean="0"/>
              <a:pPr/>
              <a:t>07/06/2016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E6C8B-59B5-44BB-BF24-BFBCBEF158C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Animation  lecture</a:t>
            </a:r>
            <a:endParaRPr lang="fr-FR" dirty="0"/>
          </a:p>
        </p:txBody>
      </p:sp>
      <p:sp>
        <p:nvSpPr>
          <p:cNvPr id="3" name="Sous-titre 2"/>
          <p:cNvSpPr>
            <a:spLocks noGrp="1"/>
          </p:cNvSpPr>
          <p:nvPr>
            <p:ph type="subTitle" idx="1"/>
          </p:nvPr>
        </p:nvSpPr>
        <p:spPr/>
        <p:txBody>
          <a:bodyPr/>
          <a:lstStyle/>
          <a:p>
            <a:r>
              <a:rPr lang="fr-FR" dirty="0" smtClean="0"/>
              <a:t>Ordonner </a:t>
            </a:r>
          </a:p>
          <a:p>
            <a:r>
              <a:rPr lang="fr-FR" dirty="0" smtClean="0"/>
              <a:t>Catégoriser </a:t>
            </a:r>
          </a:p>
          <a:p>
            <a:r>
              <a:rPr lang="fr-FR" dirty="0" smtClean="0"/>
              <a:t>découvrir le principe alphabétique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Apprendre à comprendre O.N.L.2005</a:t>
            </a:r>
            <a:endParaRPr lang="fr-FR" sz="3200" dirty="0"/>
          </a:p>
        </p:txBody>
      </p:sp>
      <p:sp>
        <p:nvSpPr>
          <p:cNvPr id="3" name="Espace réservé du contenu 2"/>
          <p:cNvSpPr>
            <a:spLocks noGrp="1"/>
          </p:cNvSpPr>
          <p:nvPr>
            <p:ph idx="1"/>
          </p:nvPr>
        </p:nvSpPr>
        <p:spPr/>
        <p:txBody>
          <a:bodyPr>
            <a:normAutofit fontScale="62500" lnSpcReduction="20000"/>
          </a:bodyPr>
          <a:lstStyle/>
          <a:p>
            <a:pPr>
              <a:buNone/>
            </a:pPr>
            <a:endParaRPr lang="fr-FR" dirty="0" smtClean="0"/>
          </a:p>
          <a:p>
            <a:pPr>
              <a:buNone/>
            </a:pPr>
            <a:r>
              <a:rPr lang="fr-FR" dirty="0" smtClean="0"/>
              <a:t> </a:t>
            </a:r>
          </a:p>
          <a:p>
            <a:pPr>
              <a:buNone/>
            </a:pPr>
            <a:r>
              <a:rPr lang="fr-FR" dirty="0" smtClean="0"/>
              <a:t>Pour comprendre, décoder les mots ne suffit pas, il faut les traiter à un niveau syntaxique et textuel.</a:t>
            </a:r>
          </a:p>
          <a:p>
            <a:pPr>
              <a:buNone/>
            </a:pPr>
            <a:r>
              <a:rPr lang="fr-FR" dirty="0" smtClean="0"/>
              <a:t> </a:t>
            </a:r>
          </a:p>
          <a:p>
            <a:pPr>
              <a:buNone/>
            </a:pPr>
            <a:r>
              <a:rPr lang="fr-FR" dirty="0" smtClean="0"/>
              <a:t>Travailler les compétences engagées à l’oral :</a:t>
            </a:r>
          </a:p>
          <a:p>
            <a:pPr>
              <a:buNone/>
            </a:pPr>
            <a:r>
              <a:rPr lang="fr-FR" dirty="0" smtClean="0"/>
              <a:t>	•	Travailler le lexique à l’aide de supports variés: enrichissement du vocabulaire par son extension et son organisation (morphologie du lexique)</a:t>
            </a:r>
          </a:p>
          <a:p>
            <a:pPr>
              <a:buNone/>
            </a:pPr>
            <a:r>
              <a:rPr lang="fr-FR" dirty="0" smtClean="0"/>
              <a:t>	•	Travailler la syntaxe de la phrase : repérer les syntaxes usuelles de l’oral et en découvrir de nouvelles dans l’écrit</a:t>
            </a:r>
            <a:r>
              <a:rPr lang="fr-FR" dirty="0" smtClean="0"/>
              <a:t>.</a:t>
            </a:r>
          </a:p>
          <a:p>
            <a:pPr>
              <a:buNone/>
            </a:pPr>
            <a:endParaRPr lang="fr-FR" dirty="0" smtClean="0"/>
          </a:p>
          <a:p>
            <a:pPr>
              <a:buNone/>
            </a:pPr>
            <a:r>
              <a:rPr lang="fr-FR" dirty="0" smtClean="0"/>
              <a:t>	•	Travailler la syntaxe du texte pour avoir une représentation cohérente, et ne pas traiter seulement des fragments de signification: apprentissage explicite des procédures de traitement des inférences et substituts (stratégies de lecture, d’exploration du texte)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Lire / écrire (suite)</a:t>
            </a:r>
            <a:endParaRPr lang="fr-FR" dirty="0"/>
          </a:p>
        </p:txBody>
      </p:sp>
      <p:sp>
        <p:nvSpPr>
          <p:cNvPr id="3" name="Espace réservé du contenu 2"/>
          <p:cNvSpPr>
            <a:spLocks noGrp="1"/>
          </p:cNvSpPr>
          <p:nvPr>
            <p:ph idx="1"/>
          </p:nvPr>
        </p:nvSpPr>
        <p:spPr/>
        <p:txBody>
          <a:bodyPr/>
          <a:lstStyle/>
          <a:p>
            <a:r>
              <a:rPr lang="fr-FR" sz="2400" dirty="0" smtClean="0"/>
              <a:t>15% du temps consacré à la lecture(50 minutes/7h 30)</a:t>
            </a:r>
          </a:p>
          <a:p>
            <a:r>
              <a:rPr lang="fr-FR" sz="2400" dirty="0" smtClean="0"/>
              <a:t>40% du temps consacré à la compréhension porte sur une tâche écrite.</a:t>
            </a:r>
          </a:p>
          <a:p>
            <a:r>
              <a:rPr lang="fr-FR" sz="2400" dirty="0" smtClean="0"/>
              <a:t>Le manuel n’influence pas le temps accordé à la compréhension.</a:t>
            </a:r>
          </a:p>
          <a:p>
            <a:r>
              <a:rPr lang="fr-FR" sz="2400" dirty="0" smtClean="0"/>
              <a:t>La lecture offerte n’augmente  en rien la compréhension.</a:t>
            </a:r>
          </a:p>
          <a:p>
            <a:r>
              <a:rPr lang="fr-FR" sz="2400" dirty="0" smtClean="0"/>
              <a:t>La compréhension de textes entendus est fortement valorisante.(surtout pour les plus faibles)</a:t>
            </a:r>
          </a:p>
          <a:p>
            <a:endParaRPr lang="fr-FR" sz="2400" dirty="0" smtClean="0"/>
          </a:p>
          <a:p>
            <a:r>
              <a:rPr lang="fr-FR" sz="2400" b="1" dirty="0" smtClean="0"/>
              <a:t>Comment enseigner la compréhension?</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Choix des </a:t>
            </a:r>
            <a:r>
              <a:rPr lang="fr-FR" dirty="0" err="1" smtClean="0"/>
              <a:t>questions</a:t>
            </a:r>
            <a:r>
              <a:rPr lang="fr-FR" dirty="0" err="1" smtClean="0"/>
              <a:t>;</a:t>
            </a:r>
            <a:r>
              <a:rPr lang="fr-FR" dirty="0" err="1" smtClean="0"/>
              <a:t>inférences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err="1" smtClean="0"/>
              <a:t>Fanoux</a:t>
            </a:r>
            <a:r>
              <a:rPr lang="fr-FR" dirty="0" smtClean="0"/>
              <a:t> sortit tout doucement sa petite tête rousse et regarda autour de lui. Des gouttes de rosée, accrochées au fil d’araignée, brillaient aux premiers rayons du soleil…le petit …….., tout joyeux, s’étira puis se dirigea vers son ami…</a:t>
            </a:r>
          </a:p>
          <a:p>
            <a:r>
              <a:rPr lang="fr-FR" sz="1800" dirty="0" smtClean="0"/>
              <a:t>les inférences doivent être contenues dans le texte, sous peine d’entrainer à la devinette.</a:t>
            </a:r>
          </a:p>
          <a:p>
            <a:r>
              <a:rPr lang="fr-FR" sz="2400" b="1" dirty="0" smtClean="0"/>
              <a:t>Comment s’appelle le personnage de l’histoire ? </a:t>
            </a:r>
            <a:endParaRPr lang="fr-FR" sz="3100" dirty="0" smtClean="0"/>
          </a:p>
          <a:p>
            <a:pPr>
              <a:buNone/>
            </a:pPr>
            <a:endParaRPr lang="fr-FR" sz="2100" dirty="0" smtClean="0"/>
          </a:p>
          <a:p>
            <a:r>
              <a:rPr lang="fr-FR" sz="3600" dirty="0" smtClean="0"/>
              <a:t>Le lexique ne suffit pas à saisir le sens d’un texte.</a:t>
            </a:r>
          </a:p>
          <a:p>
            <a:endParaRPr lang="fr-FR" dirty="0" smtClean="0"/>
          </a:p>
          <a:p>
            <a:r>
              <a:rPr lang="fr-FR" dirty="0" smtClean="0"/>
              <a:t>Il s’en faudrait de peu pour qu’ils ne découvrent les vendanges au travers du petit écran, alors que le vignoble cerne le village.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gestion défaillante de la consigne </a:t>
            </a:r>
            <a:endParaRPr lang="fr-FR" dirty="0"/>
          </a:p>
        </p:txBody>
      </p:sp>
      <p:sp>
        <p:nvSpPr>
          <p:cNvPr id="3" name="Espace réservé du contenu 2"/>
          <p:cNvSpPr>
            <a:spLocks noGrp="1"/>
          </p:cNvSpPr>
          <p:nvPr>
            <p:ph idx="1"/>
          </p:nvPr>
        </p:nvSpPr>
        <p:spPr>
          <a:xfrm>
            <a:off x="539552" y="1628800"/>
            <a:ext cx="8229600" cy="4525963"/>
          </a:xfrm>
        </p:spPr>
        <p:txBody>
          <a:bodyPr>
            <a:normAutofit fontScale="70000" lnSpcReduction="20000"/>
          </a:bodyPr>
          <a:lstStyle/>
          <a:p>
            <a:r>
              <a:rPr lang="fr-FR" dirty="0" smtClean="0"/>
              <a:t>Dans l’histoire le lion et le lièvre « vers la fin  le lion essaie de rassurer le lièvre, </a:t>
            </a:r>
            <a:r>
              <a:rPr lang="fr-FR" i="1" dirty="0" smtClean="0"/>
              <a:t>donne deux exemples</a:t>
            </a:r>
            <a:r>
              <a:rPr lang="fr-FR" dirty="0" smtClean="0"/>
              <a:t> </a:t>
            </a:r>
            <a:r>
              <a:rPr lang="fr-FR" i="1" dirty="0" smtClean="0"/>
              <a:t>de la façon dont il s’y prend</a:t>
            </a:r>
            <a:r>
              <a:rPr lang="fr-FR" dirty="0" smtClean="0"/>
              <a:t> » = « il » est souvent perçu comme la substitution de lièvre par une stratégie de distance minimale</a:t>
            </a:r>
            <a:r>
              <a:rPr lang="fr-FR" dirty="0" smtClean="0"/>
              <a:t>.</a:t>
            </a:r>
          </a:p>
          <a:p>
            <a:pPr>
              <a:buNone/>
            </a:pPr>
            <a:endParaRPr lang="fr-FR" dirty="0" smtClean="0"/>
          </a:p>
          <a:p>
            <a:r>
              <a:rPr lang="fr-FR" dirty="0" smtClean="0"/>
              <a:t>Dans l’histoire le lièvre ayant entendu un grand bruit entraine dans sa fuite tous les lièvres  de son entourage…A la fin de l’histoire , le lion lui montre d’où provient ce bruit qui l’a tant effrayé.</a:t>
            </a:r>
          </a:p>
          <a:p>
            <a:pPr>
              <a:buNone/>
            </a:pPr>
            <a:r>
              <a:rPr lang="fr-FR" dirty="0" smtClean="0"/>
              <a:t>Les sentiments du lièvre changent pendant l’histoire, complète les phrases suivantes </a:t>
            </a:r>
            <a:r>
              <a:rPr lang="fr-FR" dirty="0" smtClean="0"/>
              <a:t>:</a:t>
            </a:r>
          </a:p>
          <a:p>
            <a:pPr>
              <a:buNone/>
            </a:pPr>
            <a:endParaRPr lang="fr-FR" dirty="0" smtClean="0"/>
          </a:p>
          <a:p>
            <a:r>
              <a:rPr lang="fr-FR" dirty="0" smtClean="0"/>
              <a:t>-Au début de l’histoire le lièvre se sent ………………., parce </a:t>
            </a:r>
            <a:r>
              <a:rPr lang="fr-FR" dirty="0" smtClean="0"/>
              <a:t>que…</a:t>
            </a:r>
            <a:endParaRPr lang="fr-FR" dirty="0" smtClean="0"/>
          </a:p>
          <a:p>
            <a:r>
              <a:rPr lang="fr-FR" dirty="0" smtClean="0"/>
              <a:t>-A la fin de l’histoire le lièvre se </a:t>
            </a:r>
            <a:r>
              <a:rPr lang="fr-FR" dirty="0" smtClean="0"/>
              <a:t>sent     …………….., </a:t>
            </a:r>
            <a:r>
              <a:rPr lang="fr-FR" dirty="0" smtClean="0"/>
              <a:t>parce </a:t>
            </a:r>
            <a:r>
              <a:rPr lang="fr-FR" dirty="0" smtClean="0"/>
              <a:t>que…</a:t>
            </a:r>
            <a:endParaRPr lang="fr-FR" dirty="0" smtClean="0"/>
          </a:p>
          <a:p>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Habillage de l’item</a:t>
            </a:r>
            <a:endParaRPr lang="fr-FR" dirty="0"/>
          </a:p>
        </p:txBody>
      </p:sp>
      <p:sp>
        <p:nvSpPr>
          <p:cNvPr id="3" name="Espace réservé du contenu 2"/>
          <p:cNvSpPr>
            <a:spLocks noGrp="1"/>
          </p:cNvSpPr>
          <p:nvPr>
            <p:ph idx="1"/>
          </p:nvPr>
        </p:nvSpPr>
        <p:spPr/>
        <p:txBody>
          <a:bodyPr/>
          <a:lstStyle/>
          <a:p>
            <a:r>
              <a:rPr lang="fr-FR" dirty="0" smtClean="0"/>
              <a:t>Autre exemple : Quelle phrase décrit le mieux cette histoire ?</a:t>
            </a:r>
          </a:p>
          <a:p>
            <a:r>
              <a:rPr lang="fr-FR" dirty="0" smtClean="0"/>
              <a:t>-Elle  est sérieuse et triste</a:t>
            </a:r>
          </a:p>
          <a:p>
            <a:r>
              <a:rPr lang="fr-FR" dirty="0" smtClean="0"/>
              <a:t>-Elle est effrayante et excitante.</a:t>
            </a:r>
          </a:p>
          <a:p>
            <a:r>
              <a:rPr lang="fr-FR" dirty="0" smtClean="0"/>
              <a:t>-Elle est  amusante et ingénieuse.</a:t>
            </a:r>
          </a:p>
          <a:p>
            <a:r>
              <a:rPr lang="fr-FR" dirty="0" smtClean="0"/>
              <a:t>-Elle est palpitante et mystérieuse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Difficultés de représentations mentales</a:t>
            </a:r>
            <a:endParaRPr lang="fr-FR" dirty="0"/>
          </a:p>
        </p:txBody>
      </p:sp>
      <p:sp>
        <p:nvSpPr>
          <p:cNvPr id="3" name="Espace réservé du contenu 2"/>
          <p:cNvSpPr>
            <a:spLocks noGrp="1"/>
          </p:cNvSpPr>
          <p:nvPr>
            <p:ph idx="1"/>
          </p:nvPr>
        </p:nvSpPr>
        <p:spPr/>
        <p:txBody>
          <a:bodyPr>
            <a:normAutofit/>
          </a:bodyPr>
          <a:lstStyle/>
          <a:p>
            <a:pPr>
              <a:buNone/>
            </a:pPr>
            <a:r>
              <a:rPr lang="fr-FR" sz="2800" dirty="0" smtClean="0"/>
              <a:t>À plat ventre sur la plus grosse branche de</a:t>
            </a:r>
          </a:p>
          <a:p>
            <a:pPr>
              <a:buNone/>
            </a:pPr>
            <a:r>
              <a:rPr lang="fr-FR" sz="2800" dirty="0" smtClean="0"/>
              <a:t>tilleul, Colin, immobile comme un chasseur à</a:t>
            </a:r>
          </a:p>
          <a:p>
            <a:pPr>
              <a:buNone/>
            </a:pPr>
            <a:r>
              <a:rPr lang="fr-FR" sz="2800" dirty="0" smtClean="0"/>
              <a:t>l’affût, observe le manège du chat Tibère.</a:t>
            </a:r>
          </a:p>
          <a:p>
            <a:pPr>
              <a:buNone/>
            </a:pPr>
            <a:r>
              <a:rPr lang="fr-FR" sz="2800" dirty="0" smtClean="0"/>
              <a:t>Tapi sous un banc de l’allée où les miettes de</a:t>
            </a:r>
          </a:p>
          <a:p>
            <a:pPr>
              <a:buNone/>
            </a:pPr>
            <a:r>
              <a:rPr lang="fr-FR" sz="2800" dirty="0" smtClean="0"/>
              <a:t>pain font le régal des moineaux, Tibère attend</a:t>
            </a:r>
          </a:p>
          <a:p>
            <a:pPr>
              <a:buNone/>
            </a:pPr>
            <a:r>
              <a:rPr lang="fr-FR" sz="2800" dirty="0" smtClean="0"/>
              <a:t>patiemment que ceux-ci s’approchent</a:t>
            </a:r>
          </a:p>
          <a:p>
            <a:pPr>
              <a:buNone/>
            </a:pPr>
            <a:r>
              <a:rPr lang="fr-FR" sz="2800" dirty="0" smtClean="0"/>
              <a:t>suffisamment de lui pour bondir sur la proie qu’il</a:t>
            </a:r>
          </a:p>
          <a:p>
            <a:pPr>
              <a:buNone/>
            </a:pPr>
            <a:r>
              <a:rPr lang="fr-FR" sz="2800" dirty="0" smtClean="0"/>
              <a:t>convoite</a:t>
            </a:r>
            <a:r>
              <a:rPr lang="fr-FR" dirty="0" smtClean="0"/>
              <a:t>.(</a:t>
            </a:r>
            <a:r>
              <a:rPr lang="fr-FR" sz="1900" dirty="0" smtClean="0"/>
              <a:t>voir les représentations des élèves p.20 à 25 </a:t>
            </a:r>
            <a:r>
              <a:rPr lang="fr-FR" sz="1900" dirty="0" err="1" smtClean="0"/>
              <a:t>lector</a:t>
            </a:r>
            <a:r>
              <a:rPr lang="fr-FR" sz="1900" dirty="0" smtClean="0"/>
              <a:t> , </a:t>
            </a:r>
            <a:r>
              <a:rPr lang="fr-FR" sz="1900" dirty="0" err="1" smtClean="0"/>
              <a:t>lectrix</a:t>
            </a:r>
            <a:r>
              <a:rPr lang="fr-FR" sz="1900" dirty="0" smtClean="0"/>
              <a:t>)</a:t>
            </a:r>
            <a:endParaRPr lang="fr-FR" sz="1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sz="2800" dirty="0" smtClean="0"/>
              <a:t>Le bon lecteur enregistre les informations, les intègre, vérifie la cohérence du récit, il régule, il établit des liens= FLEXIBILITE</a:t>
            </a:r>
          </a:p>
          <a:p>
            <a:r>
              <a:rPr lang="fr-FR" sz="2800" dirty="0" smtClean="0"/>
              <a:t>Le bon lecteur accepte de changer ses représentations mentales(ex</a:t>
            </a:r>
            <a:r>
              <a:rPr lang="fr-FR" sz="2400" dirty="0" smtClean="0"/>
              <a:t>: les représentations des élèves p.20 à 25 </a:t>
            </a:r>
            <a:r>
              <a:rPr lang="fr-FR" sz="2400" dirty="0" err="1" smtClean="0"/>
              <a:t>lector</a:t>
            </a:r>
            <a:r>
              <a:rPr lang="fr-FR" sz="2400" dirty="0" smtClean="0"/>
              <a:t> , </a:t>
            </a:r>
            <a:r>
              <a:rPr lang="fr-FR" sz="2400" dirty="0" err="1" smtClean="0"/>
              <a:t>lectrix</a:t>
            </a:r>
            <a:r>
              <a:rPr lang="fr-FR" sz="2400" dirty="0" smtClean="0"/>
              <a:t>) le </a:t>
            </a:r>
            <a:r>
              <a:rPr lang="fr-FR" sz="2400" dirty="0" smtClean="0"/>
              <a:t>dessin ne suffit pas toujours à expliciter une relation de cause à effet.</a:t>
            </a:r>
          </a:p>
          <a:p>
            <a:r>
              <a:rPr lang="fr-FR" sz="2800" dirty="0" smtClean="0"/>
              <a:t>Jean est sur le chemin de l’école.</a:t>
            </a:r>
          </a:p>
          <a:p>
            <a:r>
              <a:rPr lang="fr-FR" sz="2800" dirty="0" smtClean="0"/>
              <a:t>Qui est jean?</a:t>
            </a:r>
          </a:p>
          <a:p>
            <a:r>
              <a:rPr lang="fr-FR" sz="2800" dirty="0" smtClean="0"/>
              <a:t>Jean est inquiet pour son cour de mathématique.</a:t>
            </a:r>
          </a:p>
          <a:p>
            <a:r>
              <a:rPr lang="fr-FR" sz="2800" dirty="0" smtClean="0"/>
              <a:t>Jean a été très chahuté lors du dernier cour.</a:t>
            </a:r>
            <a:endParaRPr lang="fr-F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Définir les tâches</a:t>
            </a:r>
            <a:endParaRPr lang="fr-FR" dirty="0"/>
          </a:p>
        </p:txBody>
      </p:sp>
      <p:sp>
        <p:nvSpPr>
          <p:cNvPr id="3" name="Espace réservé du contenu 2"/>
          <p:cNvSpPr>
            <a:spLocks noGrp="1"/>
          </p:cNvSpPr>
          <p:nvPr>
            <p:ph idx="1"/>
          </p:nvPr>
        </p:nvSpPr>
        <p:spPr/>
        <p:txBody>
          <a:bodyPr>
            <a:normAutofit lnSpcReduction="10000"/>
          </a:bodyPr>
          <a:lstStyle/>
          <a:p>
            <a:r>
              <a:rPr lang="fr-FR" sz="2800" dirty="0" smtClean="0"/>
              <a:t>C 1 – définir une intention de lecteur.</a:t>
            </a:r>
          </a:p>
          <a:p>
            <a:r>
              <a:rPr lang="fr-FR" sz="2800" dirty="0" smtClean="0"/>
              <a:t>C 2  - anticiper, formuler des hypothèses.(fiche [a])</a:t>
            </a:r>
          </a:p>
          <a:p>
            <a:r>
              <a:rPr lang="fr-FR" sz="2800" dirty="0" smtClean="0"/>
              <a:t>C 3 – décrire , commenter.</a:t>
            </a:r>
          </a:p>
          <a:p>
            <a:r>
              <a:rPr lang="fr-FR" sz="2800" dirty="0" smtClean="0"/>
              <a:t>C 4 – reformuler , évoquer</a:t>
            </a:r>
          </a:p>
          <a:p>
            <a:r>
              <a:rPr lang="fr-FR" sz="2800" dirty="0" smtClean="0"/>
              <a:t>C 5 – produire un rappel.</a:t>
            </a:r>
          </a:p>
          <a:p>
            <a:r>
              <a:rPr lang="fr-FR" sz="2800" dirty="0" smtClean="0"/>
              <a:t>C 6 – rendre explicite une inférence implicite</a:t>
            </a:r>
          </a:p>
          <a:p>
            <a:r>
              <a:rPr lang="fr-FR" sz="2800" dirty="0" smtClean="0"/>
              <a:t>C 7 – négocier, débattre</a:t>
            </a:r>
          </a:p>
          <a:p>
            <a:r>
              <a:rPr lang="fr-FR" sz="2800" dirty="0" smtClean="0"/>
              <a:t>C 8  - réaliser une tâche écrite</a:t>
            </a:r>
          </a:p>
          <a:p>
            <a:r>
              <a:rPr lang="fr-FR" sz="2800" dirty="0" smtClean="0"/>
              <a:t>C 9  - corriger</a:t>
            </a:r>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Pour une pédagogie de la compréhension efficace</a:t>
            </a:r>
            <a:endParaRPr lang="fr-FR" sz="3200" dirty="0"/>
          </a:p>
        </p:txBody>
      </p:sp>
      <p:sp>
        <p:nvSpPr>
          <p:cNvPr id="3" name="Espace réservé du contenu 2"/>
          <p:cNvSpPr>
            <a:spLocks noGrp="1"/>
          </p:cNvSpPr>
          <p:nvPr>
            <p:ph idx="1"/>
          </p:nvPr>
        </p:nvSpPr>
        <p:spPr/>
        <p:txBody>
          <a:bodyPr>
            <a:normAutofit lnSpcReduction="10000"/>
          </a:bodyPr>
          <a:lstStyle/>
          <a:p>
            <a:r>
              <a:rPr lang="fr-FR" sz="2800" dirty="0" smtClean="0"/>
              <a:t>Travailler les taches C1 à C7  </a:t>
            </a:r>
          </a:p>
          <a:p>
            <a:r>
              <a:rPr lang="fr-FR" sz="2800" dirty="0" smtClean="0"/>
              <a:t>Travailler le lexique en comparant la morphologie des mots ex: sot; seau; saut.</a:t>
            </a:r>
          </a:p>
          <a:p>
            <a:r>
              <a:rPr lang="fr-FR" sz="2800" dirty="0" smtClean="0"/>
              <a:t>Travailler l’acculturation le nombre de livres entendus et explicités (3 /semaine)</a:t>
            </a:r>
          </a:p>
          <a:p>
            <a:pPr>
              <a:buNone/>
            </a:pPr>
            <a:r>
              <a:rPr lang="fr-FR" sz="2800" dirty="0" smtClean="0"/>
              <a:t>Attention la lecture offerte n’est pas suffisante.</a:t>
            </a:r>
          </a:p>
          <a:p>
            <a:r>
              <a:rPr lang="fr-FR" sz="2800" dirty="0" smtClean="0"/>
              <a:t>Dissocier les activités et </a:t>
            </a:r>
            <a:r>
              <a:rPr lang="fr-FR" sz="2800" smtClean="0"/>
              <a:t>les supports (textes </a:t>
            </a:r>
            <a:r>
              <a:rPr lang="fr-FR" sz="2800" dirty="0" smtClean="0"/>
              <a:t>à comprendre ; textes découverte de graphies)</a:t>
            </a:r>
          </a:p>
          <a:p>
            <a:r>
              <a:rPr lang="fr-FR" sz="2800" dirty="0" smtClean="0"/>
              <a:t>Apprendre à se réapproprier un texte après chaque découverte utile.</a:t>
            </a:r>
            <a:endParaRPr lang="fr-F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Quelques </a:t>
            </a:r>
            <a:r>
              <a:rPr lang="fr-FR" sz="3200" dirty="0" err="1" smtClean="0"/>
              <a:t>réponses:l’</a:t>
            </a:r>
            <a:r>
              <a:rPr lang="fr-FR" sz="3200" dirty="0" smtClean="0"/>
              <a:t>apprentissage </a:t>
            </a:r>
            <a:r>
              <a:rPr lang="fr-FR" sz="3200" dirty="0" smtClean="0"/>
              <a:t>de lecture ne s’arrête pas au CP ou CE1 </a:t>
            </a:r>
            <a:endParaRPr lang="fr-FR" sz="3200" dirty="0"/>
          </a:p>
        </p:txBody>
      </p:sp>
      <p:sp>
        <p:nvSpPr>
          <p:cNvPr id="3" name="Espace réservé du contenu 2"/>
          <p:cNvSpPr>
            <a:spLocks noGrp="1"/>
          </p:cNvSpPr>
          <p:nvPr>
            <p:ph idx="1"/>
          </p:nvPr>
        </p:nvSpPr>
        <p:spPr/>
        <p:txBody>
          <a:bodyPr>
            <a:normAutofit/>
          </a:bodyPr>
          <a:lstStyle/>
          <a:p>
            <a:r>
              <a:rPr lang="fr-FR" sz="2800" dirty="0" smtClean="0"/>
              <a:t>LECTORINO-LECTORINETTE(</a:t>
            </a:r>
            <a:r>
              <a:rPr lang="fr-FR" sz="2800" dirty="0" err="1" smtClean="0"/>
              <a:t>R.Goigoux</a:t>
            </a:r>
            <a:r>
              <a:rPr lang="fr-FR" sz="2800" dirty="0" smtClean="0"/>
              <a:t> ,</a:t>
            </a:r>
            <a:r>
              <a:rPr lang="fr-FR" sz="2800" dirty="0" err="1" smtClean="0"/>
              <a:t>S.Cebe</a:t>
            </a:r>
            <a:r>
              <a:rPr lang="fr-FR" sz="2800" dirty="0" smtClean="0"/>
              <a:t>)</a:t>
            </a:r>
          </a:p>
          <a:p>
            <a:r>
              <a:rPr lang="fr-FR" sz="2800" dirty="0" smtClean="0"/>
              <a:t>LECTOR-LECTRIX </a:t>
            </a:r>
          </a:p>
          <a:p>
            <a:r>
              <a:rPr lang="fr-FR" sz="2800" dirty="0" smtClean="0"/>
              <a:t>Je lis je comprends ex : p.5 ex 4 « la cigale et la fourmi »</a:t>
            </a:r>
          </a:p>
          <a:p>
            <a:r>
              <a:rPr lang="fr-FR" sz="2800" dirty="0" smtClean="0"/>
              <a:t>A.R.T.H.U.R (</a:t>
            </a:r>
            <a:r>
              <a:rPr lang="fr-FR" sz="2800" dirty="0" err="1" smtClean="0"/>
              <a:t>retz</a:t>
            </a:r>
            <a:r>
              <a:rPr lang="fr-FR" sz="2800" dirty="0" smtClean="0"/>
              <a:t>)</a:t>
            </a:r>
          </a:p>
          <a:p>
            <a:r>
              <a:rPr lang="fr-FR" sz="2800" dirty="0" smtClean="0"/>
              <a:t>BIEN LIRE A L ECOLE(Nathan)</a:t>
            </a:r>
          </a:p>
          <a:p>
            <a:r>
              <a:rPr lang="fr-FR" sz="2800" dirty="0" smtClean="0"/>
              <a:t>Maikresse72; soutien 67; charivari; le </a:t>
            </a:r>
            <a:r>
              <a:rPr lang="fr-FR" sz="2800" smtClean="0"/>
              <a:t>chat noir</a:t>
            </a:r>
            <a:endParaRPr lang="fr-FR" sz="2800" dirty="0" smtClean="0"/>
          </a:p>
          <a:p>
            <a:r>
              <a:rPr lang="fr-FR" sz="2800" dirty="0" smtClean="0"/>
              <a:t>Le point du FLE ; </a:t>
            </a:r>
            <a:r>
              <a:rPr lang="fr-FR" sz="2800" dirty="0" err="1" smtClean="0"/>
              <a:t>insufle</a:t>
            </a:r>
            <a:endParaRPr lang="fr-FR" sz="2800" dirty="0" smtClean="0"/>
          </a:p>
          <a:p>
            <a:endParaRPr lang="fr-F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Instructions officielles</a:t>
            </a:r>
            <a:endParaRPr lang="fr-FR" dirty="0"/>
          </a:p>
        </p:txBody>
      </p:sp>
      <p:sp>
        <p:nvSpPr>
          <p:cNvPr id="3" name="Espace réservé du contenu 2"/>
          <p:cNvSpPr>
            <a:spLocks noGrp="1"/>
          </p:cNvSpPr>
          <p:nvPr>
            <p:ph idx="1"/>
          </p:nvPr>
        </p:nvSpPr>
        <p:spPr/>
        <p:txBody>
          <a:bodyPr>
            <a:normAutofit fontScale="85000" lnSpcReduction="20000"/>
          </a:bodyPr>
          <a:lstStyle/>
          <a:p>
            <a:r>
              <a:rPr lang="fr-FR" b="1" dirty="0"/>
              <a:t>Langage  oral :</a:t>
            </a:r>
            <a:r>
              <a:rPr lang="fr-FR" dirty="0"/>
              <a:t> comprendre le message oral ;écouter et reformuler une histoire</a:t>
            </a:r>
          </a:p>
          <a:p>
            <a:r>
              <a:rPr lang="fr-FR" b="1" dirty="0"/>
              <a:t>Sonorité de la langue</a:t>
            </a:r>
            <a:r>
              <a:rPr lang="fr-FR" dirty="0"/>
              <a:t> :identifier les composantes du langage.</a:t>
            </a:r>
          </a:p>
          <a:p>
            <a:r>
              <a:rPr lang="fr-FR" b="1" dirty="0"/>
              <a:t>Etude du code alphabétique</a:t>
            </a:r>
            <a:r>
              <a:rPr lang="fr-FR" dirty="0"/>
              <a:t> : établir des correspondances entre phonèmes et graphèmes.</a:t>
            </a:r>
          </a:p>
          <a:p>
            <a:r>
              <a:rPr lang="fr-FR" b="1" dirty="0"/>
              <a:t>Lire pour comprendre</a:t>
            </a:r>
            <a:r>
              <a:rPr lang="fr-FR" dirty="0"/>
              <a:t> :identifier des mots rapidement (adressage direct, vocabulaire, acculturation… </a:t>
            </a:r>
          </a:p>
          <a:p>
            <a:r>
              <a:rPr lang="fr-FR" b="1" dirty="0"/>
              <a:t>Ecrire pour lire</a:t>
            </a:r>
            <a:r>
              <a:rPr lang="fr-FR" dirty="0"/>
              <a:t> :écrire des mots ; des phrases ; des textes , écriture guidée…</a:t>
            </a:r>
          </a:p>
          <a:p>
            <a:pPr>
              <a:buNone/>
            </a:pPr>
            <a:r>
              <a:rPr lang="fr-FR" dirty="0"/>
              <a:t> </a:t>
            </a:r>
          </a:p>
          <a:p>
            <a:pPr>
              <a:buNone/>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Les activités d’entrainement, fixation et réinvestissement</a:t>
            </a:r>
            <a:endParaRPr lang="fr-FR" sz="3200" dirty="0"/>
          </a:p>
        </p:txBody>
      </p:sp>
      <p:sp>
        <p:nvSpPr>
          <p:cNvPr id="3" name="Espace réservé du contenu 2"/>
          <p:cNvSpPr>
            <a:spLocks noGrp="1"/>
          </p:cNvSpPr>
          <p:nvPr>
            <p:ph idx="1"/>
          </p:nvPr>
        </p:nvSpPr>
        <p:spPr/>
        <p:txBody>
          <a:bodyPr>
            <a:normAutofit fontScale="85000" lnSpcReduction="20000"/>
          </a:bodyPr>
          <a:lstStyle/>
          <a:p>
            <a:r>
              <a:rPr lang="fr-FR" dirty="0" smtClean="0"/>
              <a:t>Activités d’entraînement  à l’identification rapide des unités graphiques. Identification automatisée des mots (I.O )Elles devraient représentées 30% du temps.</a:t>
            </a:r>
          </a:p>
          <a:p>
            <a:pPr lvl="0"/>
            <a:r>
              <a:rPr lang="fr-FR" dirty="0" smtClean="0"/>
              <a:t>Recherche rapide de mots dans  une liste ( exercice  mot dicté, fiche)</a:t>
            </a:r>
          </a:p>
          <a:p>
            <a:pPr lvl="0"/>
            <a:r>
              <a:rPr lang="fr-FR" dirty="0" smtClean="0"/>
              <a:t>Révision systématiques des graphies  complexes (intrus, </a:t>
            </a:r>
            <a:r>
              <a:rPr lang="fr-FR" dirty="0" err="1" smtClean="0"/>
              <a:t>cf</a:t>
            </a:r>
            <a:r>
              <a:rPr lang="fr-FR" dirty="0" smtClean="0"/>
              <a:t> fiche)</a:t>
            </a:r>
          </a:p>
          <a:p>
            <a:pPr lvl="0"/>
            <a:r>
              <a:rPr lang="fr-FR" dirty="0" smtClean="0"/>
              <a:t>Loto et </a:t>
            </a:r>
            <a:r>
              <a:rPr lang="fr-FR" dirty="0" err="1" smtClean="0"/>
              <a:t>mémory</a:t>
            </a:r>
            <a:r>
              <a:rPr lang="fr-FR" dirty="0" smtClean="0"/>
              <a:t> (exemple et  mise en situation)</a:t>
            </a:r>
          </a:p>
          <a:p>
            <a:pPr lvl="0"/>
            <a:r>
              <a:rPr lang="fr-FR" dirty="0" smtClean="0"/>
              <a:t>Textes à trous ; progression (mise en situation )</a:t>
            </a:r>
          </a:p>
          <a:p>
            <a:pPr lvl="0"/>
            <a:r>
              <a:rPr lang="fr-FR" dirty="0" smtClean="0"/>
              <a:t>Reconstitution  de phrases choix multiples</a:t>
            </a:r>
          </a:p>
          <a:p>
            <a:r>
              <a:rPr lang="fr-FR" dirty="0" smtClean="0"/>
              <a:t>Puzzle de lecture (ARTHUR- BIEN LIRE à l’ECOLE)</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Lire c’est écrire</a:t>
            </a:r>
            <a:endParaRPr lang="fr-FR" sz="3200" dirty="0"/>
          </a:p>
        </p:txBody>
      </p:sp>
      <p:sp>
        <p:nvSpPr>
          <p:cNvPr id="3" name="Espace réservé du contenu 2"/>
          <p:cNvSpPr>
            <a:spLocks noGrp="1"/>
          </p:cNvSpPr>
          <p:nvPr>
            <p:ph idx="1"/>
          </p:nvPr>
        </p:nvSpPr>
        <p:spPr/>
        <p:txBody>
          <a:bodyPr>
            <a:normAutofit fontScale="85000" lnSpcReduction="20000"/>
          </a:bodyPr>
          <a:lstStyle/>
          <a:p>
            <a:r>
              <a:rPr lang="fr-FR" dirty="0" smtClean="0"/>
              <a:t>« L’enfant et la peur d’apprendre » de </a:t>
            </a:r>
            <a:r>
              <a:rPr lang="fr-FR" dirty="0" err="1" smtClean="0"/>
              <a:t>S.Boimare</a:t>
            </a:r>
            <a:r>
              <a:rPr lang="fr-FR" dirty="0" smtClean="0"/>
              <a:t> </a:t>
            </a:r>
            <a:r>
              <a:rPr lang="fr-FR" dirty="0" err="1" smtClean="0"/>
              <a:t>ed</a:t>
            </a:r>
            <a:r>
              <a:rPr lang="fr-FR" dirty="0" smtClean="0"/>
              <a:t>° </a:t>
            </a:r>
            <a:r>
              <a:rPr lang="fr-FR" dirty="0" err="1" smtClean="0"/>
              <a:t>Dunod</a:t>
            </a:r>
            <a:r>
              <a:rPr lang="fr-FR" dirty="0" smtClean="0"/>
              <a:t>  1999 et 2004</a:t>
            </a:r>
            <a:endParaRPr lang="fr-FR" i="1" dirty="0" smtClean="0"/>
          </a:p>
          <a:p>
            <a:r>
              <a:rPr lang="fr-FR" dirty="0" smtClean="0"/>
              <a:t>« Grammaire de l’imagination » de Gianni </a:t>
            </a:r>
            <a:r>
              <a:rPr lang="fr-FR" dirty="0" err="1" smtClean="0"/>
              <a:t>Rodari</a:t>
            </a:r>
            <a:r>
              <a:rPr lang="fr-FR" dirty="0" smtClean="0"/>
              <a:t> </a:t>
            </a:r>
            <a:r>
              <a:rPr lang="fr-FR" dirty="0" err="1" smtClean="0"/>
              <a:t>ed</a:t>
            </a:r>
            <a:r>
              <a:rPr lang="fr-FR" dirty="0" smtClean="0"/>
              <a:t>° Rue du monde 1997</a:t>
            </a:r>
            <a:endParaRPr lang="fr-FR" i="1" dirty="0" smtClean="0"/>
          </a:p>
          <a:p>
            <a:r>
              <a:rPr lang="fr-FR" dirty="0" smtClean="0"/>
              <a:t>«Un merveilleux malheur » de </a:t>
            </a:r>
            <a:r>
              <a:rPr lang="fr-FR" dirty="0" err="1" smtClean="0"/>
              <a:t>B.Cyrulnik</a:t>
            </a:r>
            <a:r>
              <a:rPr lang="fr-FR" dirty="0" smtClean="0"/>
              <a:t> </a:t>
            </a:r>
            <a:r>
              <a:rPr lang="fr-FR" dirty="0" err="1" smtClean="0"/>
              <a:t>ed</a:t>
            </a:r>
            <a:r>
              <a:rPr lang="fr-FR" dirty="0" smtClean="0"/>
              <a:t>° Odile Jacob 1999</a:t>
            </a:r>
            <a:endParaRPr lang="fr-FR" i="1" dirty="0" smtClean="0"/>
          </a:p>
          <a:p>
            <a:r>
              <a:rPr lang="fr-FR" dirty="0" smtClean="0"/>
              <a:t>«</a:t>
            </a:r>
            <a:r>
              <a:rPr lang="fr-FR" b="1" dirty="0" smtClean="0"/>
              <a:t> L‘apprentissage de l’abstraction</a:t>
            </a:r>
            <a:r>
              <a:rPr lang="fr-FR" dirty="0" smtClean="0"/>
              <a:t> » de B.M. Barth </a:t>
            </a:r>
            <a:r>
              <a:rPr lang="fr-FR" dirty="0" err="1" smtClean="0"/>
              <a:t>ed</a:t>
            </a:r>
            <a:r>
              <a:rPr lang="fr-FR" dirty="0" smtClean="0"/>
              <a:t>° Retz 1987</a:t>
            </a:r>
            <a:endParaRPr lang="fr-FR" i="1" dirty="0" smtClean="0"/>
          </a:p>
          <a:p>
            <a:r>
              <a:rPr lang="fr-FR" dirty="0" smtClean="0"/>
              <a:t>« Entrer dans l’écrit » de J. </a:t>
            </a:r>
            <a:r>
              <a:rPr lang="fr-FR" dirty="0" err="1" smtClean="0"/>
              <a:t>Fijalkov</a:t>
            </a:r>
            <a:r>
              <a:rPr lang="fr-FR" dirty="0" smtClean="0"/>
              <a:t> 1993</a:t>
            </a:r>
            <a:endParaRPr lang="fr-FR" i="1" dirty="0" smtClean="0"/>
          </a:p>
          <a:p>
            <a:r>
              <a:rPr lang="fr-FR" dirty="0" smtClean="0"/>
              <a:t>et tous les poètes cités et tant d’autres qui font ma culture de l’écrit.</a:t>
            </a:r>
            <a:endParaRPr lang="fr-FR" i="1"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Fondements théoriques</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smtClean="0"/>
              <a:t>« L’art de lire » </a:t>
            </a:r>
            <a:r>
              <a:rPr lang="fr-FR" dirty="0" smtClean="0"/>
              <a:t> de José Morais </a:t>
            </a:r>
            <a:r>
              <a:rPr lang="fr-FR" dirty="0" err="1" smtClean="0"/>
              <a:t>ed</a:t>
            </a:r>
            <a:r>
              <a:rPr lang="fr-FR" dirty="0" smtClean="0"/>
              <a:t>° Odile Jacob. 1994 et 1999</a:t>
            </a:r>
            <a:endParaRPr lang="fr-FR" i="1" dirty="0" smtClean="0"/>
          </a:p>
          <a:p>
            <a:r>
              <a:rPr lang="fr-FR" dirty="0" smtClean="0"/>
              <a:t>«</a:t>
            </a:r>
            <a:r>
              <a:rPr lang="fr-FR" b="1" dirty="0" smtClean="0"/>
              <a:t> Comment l’enfant apprend à lire » </a:t>
            </a:r>
            <a:r>
              <a:rPr lang="fr-FR" dirty="0" smtClean="0"/>
              <a:t>de G. Chauveau </a:t>
            </a:r>
            <a:r>
              <a:rPr lang="fr-FR" b="1" dirty="0" smtClean="0"/>
              <a:t> </a:t>
            </a:r>
            <a:r>
              <a:rPr lang="fr-FR" b="1" dirty="0" err="1" smtClean="0"/>
              <a:t>ed</a:t>
            </a:r>
            <a:r>
              <a:rPr lang="fr-FR" b="1" dirty="0" smtClean="0"/>
              <a:t>° Retz 2007   </a:t>
            </a:r>
          </a:p>
          <a:p>
            <a:r>
              <a:rPr lang="fr-FR" b="1" dirty="0" smtClean="0"/>
              <a:t>« la lecture aujourd’hui »Retz 2011</a:t>
            </a:r>
            <a:endParaRPr lang="fr-FR" b="1" i="1" dirty="0" smtClean="0"/>
          </a:p>
          <a:p>
            <a:r>
              <a:rPr lang="fr-FR" dirty="0" smtClean="0"/>
              <a:t>«</a:t>
            </a:r>
            <a:r>
              <a:rPr lang="fr-FR" b="1" dirty="0" smtClean="0"/>
              <a:t> Apprendre à lire » </a:t>
            </a:r>
            <a:r>
              <a:rPr lang="fr-FR" dirty="0" smtClean="0"/>
              <a:t>de l’observatoire de la lecture </a:t>
            </a:r>
            <a:r>
              <a:rPr lang="fr-FR" dirty="0" err="1" smtClean="0"/>
              <a:t>ed</a:t>
            </a:r>
            <a:r>
              <a:rPr lang="fr-FR" dirty="0" smtClean="0"/>
              <a:t>°Odile Jacob 1998</a:t>
            </a:r>
          </a:p>
          <a:p>
            <a:r>
              <a:rPr lang="fr-FR" b="1" i="1" dirty="0" smtClean="0"/>
              <a:t>« Les </a:t>
            </a:r>
            <a:r>
              <a:rPr lang="fr-FR" b="1" i="1" dirty="0" err="1" smtClean="0"/>
              <a:t>neuronnes</a:t>
            </a:r>
            <a:r>
              <a:rPr lang="fr-FR" b="1" i="1" dirty="0" smtClean="0"/>
              <a:t> de la lecture » </a:t>
            </a:r>
            <a:r>
              <a:rPr lang="fr-FR" i="1" dirty="0" err="1" smtClean="0"/>
              <a:t>Stanilas</a:t>
            </a:r>
            <a:r>
              <a:rPr lang="fr-FR" i="1" dirty="0" smtClean="0"/>
              <a:t> </a:t>
            </a:r>
            <a:r>
              <a:rPr lang="fr-FR" i="1" dirty="0" err="1" smtClean="0"/>
              <a:t>Deheane</a:t>
            </a:r>
            <a:r>
              <a:rPr lang="fr-FR" i="1" dirty="0" smtClean="0"/>
              <a:t> </a:t>
            </a:r>
            <a:r>
              <a:rPr lang="fr-FR" i="1" dirty="0" err="1" smtClean="0"/>
              <a:t>ed.odile</a:t>
            </a:r>
            <a:r>
              <a:rPr lang="fr-FR" i="1" dirty="0" smtClean="0"/>
              <a:t> </a:t>
            </a:r>
            <a:r>
              <a:rPr lang="fr-FR" i="1" dirty="0" err="1" smtClean="0"/>
              <a:t>jacob</a:t>
            </a:r>
            <a:endParaRPr lang="fr-FR" i="1" dirty="0" smtClean="0"/>
          </a:p>
          <a:p>
            <a:r>
              <a:rPr lang="fr-FR" b="1" i="1" dirty="0" smtClean="0"/>
              <a:t>« Des sciences cognitives à la salle de classe » </a:t>
            </a:r>
            <a:r>
              <a:rPr lang="fr-FR" i="1" dirty="0" err="1" smtClean="0"/>
              <a:t>Dehaene;Spreger-charolles</a:t>
            </a:r>
            <a:r>
              <a:rPr lang="fr-FR" i="1" dirty="0" smtClean="0"/>
              <a:t>; Gentaz; Huron</a:t>
            </a:r>
          </a:p>
          <a:p>
            <a:r>
              <a:rPr lang="fr-FR" dirty="0" smtClean="0"/>
              <a:t>«</a:t>
            </a:r>
            <a:r>
              <a:rPr lang="fr-FR" b="1" dirty="0" smtClean="0"/>
              <a:t> La conscience phonologique</a:t>
            </a:r>
            <a:r>
              <a:rPr lang="fr-FR" dirty="0" smtClean="0"/>
              <a:t> » de M. Adams, B. </a:t>
            </a:r>
            <a:r>
              <a:rPr lang="fr-FR" dirty="0" err="1" smtClean="0"/>
              <a:t>Foorman</a:t>
            </a:r>
            <a:r>
              <a:rPr lang="fr-FR" dirty="0" smtClean="0"/>
              <a:t>, </a:t>
            </a:r>
            <a:r>
              <a:rPr lang="fr-FR" dirty="0" err="1" smtClean="0"/>
              <a:t>I.Lundberg</a:t>
            </a:r>
            <a:r>
              <a:rPr lang="fr-FR" dirty="0" smtClean="0"/>
              <a:t> et T. </a:t>
            </a:r>
            <a:r>
              <a:rPr lang="fr-FR" dirty="0" err="1" smtClean="0"/>
              <a:t>Beller</a:t>
            </a:r>
            <a:r>
              <a:rPr lang="fr-FR" dirty="0" smtClean="0"/>
              <a:t> </a:t>
            </a:r>
            <a:r>
              <a:rPr lang="fr-FR" dirty="0" err="1" smtClean="0"/>
              <a:t>ed</a:t>
            </a:r>
            <a:r>
              <a:rPr lang="fr-FR" dirty="0" smtClean="0"/>
              <a:t>° La </a:t>
            </a:r>
            <a:r>
              <a:rPr lang="fr-FR" dirty="0" err="1" smtClean="0"/>
              <a:t>Chenelière</a:t>
            </a:r>
            <a:r>
              <a:rPr lang="fr-FR" dirty="0" smtClean="0"/>
              <a:t> 2000</a:t>
            </a:r>
            <a:endParaRPr lang="fr-FR" i="1" dirty="0" smtClean="0"/>
          </a:p>
          <a:p>
            <a:r>
              <a:rPr lang="fr-FR" b="1" dirty="0" smtClean="0"/>
              <a:t>« Phono et </a:t>
            </a:r>
            <a:r>
              <a:rPr lang="fr-FR" b="1" dirty="0" err="1" smtClean="0"/>
              <a:t>Catégo</a:t>
            </a:r>
            <a:r>
              <a:rPr lang="fr-FR" b="1" dirty="0" smtClean="0"/>
              <a:t> </a:t>
            </a:r>
            <a:r>
              <a:rPr lang="fr-FR" dirty="0" smtClean="0"/>
              <a:t>» </a:t>
            </a:r>
            <a:r>
              <a:rPr lang="fr-FR" dirty="0" err="1" smtClean="0"/>
              <a:t>S.Cebe</a:t>
            </a:r>
            <a:r>
              <a:rPr lang="fr-FR" dirty="0" smtClean="0"/>
              <a:t> J.L </a:t>
            </a:r>
            <a:r>
              <a:rPr lang="fr-FR" dirty="0" err="1" smtClean="0"/>
              <a:t>Paour</a:t>
            </a:r>
            <a:r>
              <a:rPr lang="fr-FR" dirty="0" smtClean="0"/>
              <a:t> et R. </a:t>
            </a:r>
            <a:r>
              <a:rPr lang="fr-FR" dirty="0" err="1" smtClean="0"/>
              <a:t>Goigoux</a:t>
            </a:r>
            <a:r>
              <a:rPr lang="fr-FR" dirty="0" smtClean="0"/>
              <a:t> </a:t>
            </a:r>
            <a:r>
              <a:rPr lang="fr-FR" dirty="0" err="1" smtClean="0"/>
              <a:t>ed</a:t>
            </a:r>
            <a:r>
              <a:rPr lang="fr-FR" dirty="0" smtClean="0"/>
              <a:t>°Hatier 2004</a:t>
            </a:r>
          </a:p>
          <a:p>
            <a:r>
              <a:rPr lang="fr-FR" b="1" dirty="0" smtClean="0"/>
              <a:t>« Apprendre à lire à l’école »</a:t>
            </a:r>
            <a:r>
              <a:rPr lang="fr-FR" dirty="0" smtClean="0"/>
              <a:t>Roland </a:t>
            </a:r>
            <a:r>
              <a:rPr lang="fr-FR" dirty="0" err="1" smtClean="0"/>
              <a:t>goigoux</a:t>
            </a:r>
            <a:r>
              <a:rPr lang="fr-FR" dirty="0" smtClean="0"/>
              <a:t> et Sylvie </a:t>
            </a:r>
            <a:r>
              <a:rPr lang="fr-FR" dirty="0" err="1" smtClean="0"/>
              <a:t>Cebe</a:t>
            </a:r>
            <a:r>
              <a:rPr lang="fr-FR" dirty="0" smtClean="0"/>
              <a:t> </a:t>
            </a:r>
            <a:r>
              <a:rPr lang="fr-FR" dirty="0" err="1" smtClean="0"/>
              <a:t>ed</a:t>
            </a:r>
            <a:r>
              <a:rPr lang="fr-FR" dirty="0" smtClean="0"/>
              <a:t>. Retz</a:t>
            </a:r>
          </a:p>
          <a:p>
            <a:r>
              <a:rPr lang="fr-FR" dirty="0" smtClean="0"/>
              <a:t>«</a:t>
            </a:r>
            <a:r>
              <a:rPr lang="fr-FR" b="1" dirty="0" smtClean="0"/>
              <a:t> L‘apprentissage de l’abstraction</a:t>
            </a:r>
            <a:r>
              <a:rPr lang="fr-FR" dirty="0" smtClean="0"/>
              <a:t> » de B.M. Barth </a:t>
            </a:r>
            <a:r>
              <a:rPr lang="fr-FR" dirty="0" err="1" smtClean="0"/>
              <a:t>ed</a:t>
            </a:r>
            <a:r>
              <a:rPr lang="fr-FR" dirty="0" smtClean="0"/>
              <a:t>° Retz 1987</a:t>
            </a:r>
            <a:endParaRPr lang="fr-FR" i="1" dirty="0" smtClean="0"/>
          </a:p>
          <a:p>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8 </a:t>
            </a:r>
            <a:r>
              <a:rPr lang="fr-FR" sz="3600" b="1" dirty="0" smtClean="0"/>
              <a:t>compétences</a:t>
            </a:r>
            <a:r>
              <a:rPr lang="fr-FR" b="1" dirty="0" smtClean="0"/>
              <a:t> </a:t>
            </a:r>
            <a:r>
              <a:rPr lang="fr-FR" sz="3600" b="1" dirty="0" smtClean="0"/>
              <a:t>obligatoires pour lire</a:t>
            </a:r>
            <a:endParaRPr lang="fr-FR" sz="3600" b="1" dirty="0"/>
          </a:p>
        </p:txBody>
      </p:sp>
      <p:sp>
        <p:nvSpPr>
          <p:cNvPr id="3" name="Espace réservé du contenu 2"/>
          <p:cNvSpPr>
            <a:spLocks noGrp="1"/>
          </p:cNvSpPr>
          <p:nvPr>
            <p:ph idx="1"/>
          </p:nvPr>
        </p:nvSpPr>
        <p:spPr/>
        <p:txBody>
          <a:bodyPr>
            <a:normAutofit fontScale="25000" lnSpcReduction="20000"/>
          </a:bodyPr>
          <a:lstStyle/>
          <a:p>
            <a:pPr lvl="0"/>
            <a:r>
              <a:rPr lang="fr-FR" sz="11200" dirty="0" smtClean="0"/>
              <a:t>Repérer le support et le type d’écrit. </a:t>
            </a:r>
          </a:p>
          <a:p>
            <a:pPr lvl="0"/>
            <a:r>
              <a:rPr lang="fr-FR" sz="11200" dirty="0" smtClean="0"/>
              <a:t>Questionner le contenu </a:t>
            </a:r>
          </a:p>
          <a:p>
            <a:pPr lvl="0"/>
            <a:r>
              <a:rPr lang="fr-FR" sz="11200" dirty="0" smtClean="0"/>
              <a:t>Explorer une quantité d’écrit porteuse de sens (phrase par exemple) </a:t>
            </a:r>
          </a:p>
          <a:p>
            <a:pPr lvl="0"/>
            <a:r>
              <a:rPr lang="fr-FR" sz="11200" dirty="0" smtClean="0"/>
              <a:t>Identifier des formes graphiques (lettres, graphèmes, syllabes, mots), par connaissance et catégorisation des séquences et structures existantes. </a:t>
            </a:r>
          </a:p>
          <a:p>
            <a:pPr lvl="0"/>
            <a:r>
              <a:rPr lang="fr-FR" sz="11200" dirty="0" smtClean="0"/>
              <a:t>Reconnaître des mots globalement (lexique orthographique mental) </a:t>
            </a:r>
          </a:p>
          <a:p>
            <a:pPr lvl="0"/>
            <a:r>
              <a:rPr lang="fr-FR" sz="11200" dirty="0" smtClean="0"/>
              <a:t>Anticiper des éléments sémantiques ou syntaxiques. </a:t>
            </a:r>
          </a:p>
          <a:p>
            <a:pPr lvl="0"/>
            <a:r>
              <a:rPr lang="fr-FR" sz="11200" dirty="0" smtClean="0"/>
              <a:t>Organiser les éléments identifiés </a:t>
            </a:r>
          </a:p>
          <a:p>
            <a:pPr lvl="0"/>
            <a:r>
              <a:rPr lang="fr-FR" sz="11200" dirty="0" smtClean="0"/>
              <a:t>Mémoriser les informations sémantiques</a:t>
            </a:r>
            <a:r>
              <a:rPr lang="fr-FR" sz="11200" b="1" dirty="0" smtClean="0"/>
              <a:t>  </a:t>
            </a:r>
            <a:endParaRPr lang="fr-FR" sz="11200" dirty="0" smtClean="0"/>
          </a:p>
          <a:p>
            <a:r>
              <a:rPr lang="fr-FR" b="1" dirty="0" smtClean="0"/>
              <a:t> </a:t>
            </a:r>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Lire </a:t>
            </a:r>
            <a:endParaRPr lang="fr-FR" dirty="0"/>
          </a:p>
        </p:txBody>
      </p:sp>
      <p:sp>
        <p:nvSpPr>
          <p:cNvPr id="3" name="Espace réservé du contenu 2"/>
          <p:cNvSpPr>
            <a:spLocks noGrp="1"/>
          </p:cNvSpPr>
          <p:nvPr>
            <p:ph idx="1"/>
          </p:nvPr>
        </p:nvSpPr>
        <p:spPr/>
        <p:txBody>
          <a:bodyPr/>
          <a:lstStyle/>
          <a:p>
            <a:r>
              <a:rPr lang="fr-FR" dirty="0" smtClean="0"/>
              <a:t>Savoir écouter</a:t>
            </a:r>
          </a:p>
          <a:p>
            <a:r>
              <a:rPr lang="fr-FR" dirty="0" smtClean="0"/>
              <a:t>Comprendre des textes entendus.</a:t>
            </a:r>
          </a:p>
          <a:p>
            <a:r>
              <a:rPr lang="fr-FR" dirty="0" smtClean="0"/>
              <a:t>Savoir décoder/encoder</a:t>
            </a:r>
          </a:p>
          <a:p>
            <a:r>
              <a:rPr lang="fr-FR" dirty="0" smtClean="0"/>
              <a:t>Savoir écrire</a:t>
            </a:r>
          </a:p>
          <a:p>
            <a:r>
              <a:rPr lang="fr-FR" dirty="0" smtClean="0"/>
              <a:t>Savoir comprendre(apprendre à comprendre)</a:t>
            </a:r>
          </a:p>
          <a:p>
            <a:r>
              <a:rPr lang="fr-FR" dirty="0" smtClean="0"/>
              <a:t>Savoir évaluer</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Conscience phonologique</a:t>
            </a:r>
            <a:endParaRPr lang="fr-FR" dirty="0"/>
          </a:p>
        </p:txBody>
      </p:sp>
      <p:sp>
        <p:nvSpPr>
          <p:cNvPr id="3" name="Espace réservé du contenu 2"/>
          <p:cNvSpPr>
            <a:spLocks noGrp="1"/>
          </p:cNvSpPr>
          <p:nvPr>
            <p:ph idx="1"/>
          </p:nvPr>
        </p:nvSpPr>
        <p:spPr>
          <a:xfrm>
            <a:off x="457200" y="1600200"/>
            <a:ext cx="8229600" cy="4781128"/>
          </a:xfrm>
        </p:spPr>
        <p:txBody>
          <a:bodyPr>
            <a:normAutofit/>
          </a:bodyPr>
          <a:lstStyle/>
          <a:p>
            <a:r>
              <a:rPr lang="fr-FR" sz="2400" b="1" dirty="0" smtClean="0"/>
              <a:t>3 types d’activités nécessaires   </a:t>
            </a:r>
            <a:r>
              <a:rPr lang="fr-FR" sz="2400" i="1" dirty="0" smtClean="0"/>
              <a:t>Citation de Pierre </a:t>
            </a:r>
            <a:r>
              <a:rPr lang="fr-FR" sz="2400" i="1" dirty="0" err="1" smtClean="0"/>
              <a:t>Frakowiack</a:t>
            </a:r>
            <a:r>
              <a:rPr lang="fr-FR" sz="2400" i="1" dirty="0" smtClean="0"/>
              <a:t> (inspecteur d’EN)</a:t>
            </a:r>
            <a:endParaRPr lang="fr-FR" sz="2400" dirty="0" smtClean="0"/>
          </a:p>
          <a:p>
            <a:r>
              <a:rPr lang="fr-FR" sz="2400" b="1" dirty="0" smtClean="0"/>
              <a:t>Activités de construction du savoir et des compétences par les élèves eux mêmes.</a:t>
            </a:r>
            <a:endParaRPr lang="fr-FR" sz="2400" dirty="0" smtClean="0"/>
          </a:p>
          <a:p>
            <a:r>
              <a:rPr lang="fr-FR" sz="2400" dirty="0" smtClean="0"/>
              <a:t>En situation de </a:t>
            </a:r>
            <a:r>
              <a:rPr lang="fr-FR" sz="2400" b="1" dirty="0" smtClean="0"/>
              <a:t>recherche , par essais et erreurs</a:t>
            </a:r>
            <a:r>
              <a:rPr lang="fr-FR" sz="2400" dirty="0" smtClean="0"/>
              <a:t> comparaison, catégorisation, réflexion et justification des réponses. Elles devraient représenter 50% du </a:t>
            </a:r>
            <a:r>
              <a:rPr lang="fr-FR" sz="2400" i="1" dirty="0" smtClean="0"/>
              <a:t>temps. Ex :les activités conscience phonologiques et l’acquisition du principe alphabétique</a:t>
            </a:r>
            <a:r>
              <a:rPr lang="fr-FR" sz="2400" dirty="0" smtClean="0"/>
              <a:t>.</a:t>
            </a:r>
          </a:p>
          <a:p>
            <a:r>
              <a:rPr lang="fr-FR" sz="2400" b="1" dirty="0" smtClean="0"/>
              <a:t>Activités d’exercices entraînement , fixation et réinvestissement . 30% du temps.</a:t>
            </a:r>
          </a:p>
          <a:p>
            <a:r>
              <a:rPr lang="fr-FR" sz="2400" b="1" smtClean="0"/>
              <a:t>Activités d’évaluation et </a:t>
            </a:r>
            <a:r>
              <a:rPr lang="fr-FR" sz="2400" b="1" dirty="0" smtClean="0"/>
              <a:t>de </a:t>
            </a:r>
            <a:r>
              <a:rPr lang="fr-FR" sz="2400" b="1" smtClean="0"/>
              <a:t>régulation: 20</a:t>
            </a:r>
            <a:r>
              <a:rPr lang="fr-FR" sz="2400" b="1" dirty="0" smtClean="0"/>
              <a:t>% </a:t>
            </a:r>
            <a:r>
              <a:rPr lang="fr-FR" sz="2400" b="1" dirty="0" err="1" smtClean="0"/>
              <a:t>dutemps</a:t>
            </a:r>
            <a:endParaRPr lang="fr-FR" sz="2400" dirty="0" smtClean="0"/>
          </a:p>
          <a:p>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L’étude du code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L’étude du code doit être explicite, l’ordre et la vitesse d’acquisition des correspondances  phonèmes /graphèmes est très importante sur les 9 premières semaines.</a:t>
            </a:r>
          </a:p>
          <a:p>
            <a:r>
              <a:rPr lang="fr-FR" dirty="0" smtClean="0"/>
              <a:t>La moyenne  des  maîtres performants est  de 14  ( +ou – </a:t>
            </a:r>
            <a:r>
              <a:rPr lang="fr-FR" smtClean="0"/>
              <a:t>4 [o]=3 ph/gr. </a:t>
            </a:r>
            <a:r>
              <a:rPr lang="fr-FR" dirty="0" smtClean="0"/>
              <a:t>o , au, eau)</a:t>
            </a:r>
          </a:p>
          <a:p>
            <a:r>
              <a:rPr lang="fr-FR" dirty="0" smtClean="0"/>
              <a:t>La fréquence a aussi une influence: tous les phonèmes ne se valent pas : les plus fréquemment étudiés sont </a:t>
            </a:r>
          </a:p>
          <a:p>
            <a:r>
              <a:rPr lang="fr-FR" dirty="0" smtClean="0"/>
              <a:t>a- i- r- l- m –p – o-  é  (</a:t>
            </a:r>
            <a:r>
              <a:rPr lang="fr-FR" dirty="0" err="1" smtClean="0"/>
              <a:t>ch</a:t>
            </a:r>
            <a:r>
              <a:rPr lang="fr-FR" dirty="0" smtClean="0"/>
              <a:t> –v – j – s – f  - ou – k…)</a:t>
            </a:r>
          </a:p>
          <a:p>
            <a:r>
              <a:rPr lang="fr-FR" dirty="0" smtClean="0"/>
              <a:t>Avec 13 correspondances les élèves décodent  35 % du texte proposé</a:t>
            </a:r>
          </a:p>
          <a:p>
            <a:r>
              <a:rPr lang="fr-FR" b="1" dirty="0" smtClean="0"/>
              <a:t>Conclusion</a:t>
            </a:r>
            <a:r>
              <a:rPr lang="fr-FR" dirty="0" smtClean="0"/>
              <a:t>: il faut des textes directement déchiffrables pour les plus faibles(+ 55 %) à partir de 31 % pour les autres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Décodage et encodage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durée de l’enseignement du décodage n’a pas d’effet significatif sur les performances.</a:t>
            </a:r>
          </a:p>
          <a:p>
            <a:r>
              <a:rPr lang="fr-FR" dirty="0" smtClean="0"/>
              <a:t>Les meilleurs décodeurs sont aussi ceux qui qui comprennent le mieux ( ONL .1998 et 2005; José Morais « l’art de lire »)</a:t>
            </a:r>
          </a:p>
          <a:p>
            <a:r>
              <a:rPr lang="fr-FR" dirty="0" smtClean="0"/>
              <a:t>L ’encodage améliore les performances(pratiques observées 30 à 45 minutes par semaine)</a:t>
            </a:r>
          </a:p>
          <a:p>
            <a:r>
              <a:rPr lang="fr-FR" dirty="0" smtClean="0"/>
              <a:t>Qu’est ce que l’encodage? Et comment le rendre actif ?</a:t>
            </a:r>
          </a:p>
          <a:p>
            <a:r>
              <a:rPr lang="fr-FR" dirty="0" smtClean="0"/>
              <a:t>L’ épellation des mots est très efficace pour  la mémorisation orthographie.</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Lire c’est comprendre</a:t>
            </a:r>
            <a:endParaRPr lang="fr-FR" dirty="0"/>
          </a:p>
        </p:txBody>
      </p:sp>
      <p:sp>
        <p:nvSpPr>
          <p:cNvPr id="3" name="Espace réservé du contenu 2"/>
          <p:cNvSpPr>
            <a:spLocks noGrp="1"/>
          </p:cNvSpPr>
          <p:nvPr>
            <p:ph idx="1"/>
          </p:nvPr>
        </p:nvSpPr>
        <p:spPr/>
        <p:txBody>
          <a:bodyPr>
            <a:normAutofit fontScale="70000" lnSpcReduction="20000"/>
          </a:bodyPr>
          <a:lstStyle/>
          <a:p>
            <a:endParaRPr lang="fr-FR" dirty="0" smtClean="0"/>
          </a:p>
          <a:p>
            <a:pPr>
              <a:buNone/>
            </a:pPr>
            <a:r>
              <a:rPr lang="fr-FR" dirty="0" smtClean="0"/>
              <a:t>Lire : des habiletés simultanément requises</a:t>
            </a:r>
          </a:p>
          <a:p>
            <a:r>
              <a:rPr lang="fr-FR" dirty="0" smtClean="0"/>
              <a:t>des compétences </a:t>
            </a:r>
            <a:r>
              <a:rPr lang="fr-FR" dirty="0" smtClean="0">
                <a:solidFill>
                  <a:srgbClr val="FF0000"/>
                </a:solidFill>
              </a:rPr>
              <a:t>de décodage </a:t>
            </a:r>
            <a:r>
              <a:rPr lang="fr-FR" dirty="0" smtClean="0"/>
              <a:t>: identification des mots écrits</a:t>
            </a:r>
          </a:p>
          <a:p>
            <a:pPr>
              <a:buNone/>
            </a:pPr>
            <a:endParaRPr lang="fr-FR" dirty="0" smtClean="0"/>
          </a:p>
          <a:p>
            <a:r>
              <a:rPr lang="fr-FR" dirty="0" smtClean="0"/>
              <a:t>des compétences </a:t>
            </a:r>
            <a:r>
              <a:rPr lang="fr-FR" dirty="0" smtClean="0">
                <a:solidFill>
                  <a:srgbClr val="FF0000"/>
                </a:solidFill>
              </a:rPr>
              <a:t>linguistiques :</a:t>
            </a:r>
            <a:r>
              <a:rPr lang="fr-FR" dirty="0" smtClean="0"/>
              <a:t> syntaxe et lexique</a:t>
            </a:r>
          </a:p>
          <a:p>
            <a:r>
              <a:rPr lang="fr-FR" dirty="0" smtClean="0"/>
              <a:t>des compétences </a:t>
            </a:r>
            <a:r>
              <a:rPr lang="fr-FR" dirty="0" smtClean="0">
                <a:solidFill>
                  <a:srgbClr val="FF0000"/>
                </a:solidFill>
              </a:rPr>
              <a:t>textuelles</a:t>
            </a:r>
            <a:r>
              <a:rPr lang="fr-FR" dirty="0" smtClean="0"/>
              <a:t> : cohésion (anaphores ,connecteurs …)</a:t>
            </a:r>
          </a:p>
          <a:p>
            <a:pPr>
              <a:buNone/>
            </a:pPr>
            <a:r>
              <a:rPr lang="fr-FR" dirty="0" smtClean="0"/>
              <a:t> énonciation, ponctuation, culture littéraire:</a:t>
            </a:r>
          </a:p>
          <a:p>
            <a:pPr>
              <a:buNone/>
            </a:pPr>
            <a:r>
              <a:rPr lang="fr-FR" dirty="0" smtClean="0"/>
              <a:t>(genres, auteurs, stéréotypes, stratégies narratives…)</a:t>
            </a:r>
          </a:p>
          <a:p>
            <a:r>
              <a:rPr lang="fr-FR" dirty="0" smtClean="0"/>
              <a:t>des compétences </a:t>
            </a:r>
            <a:r>
              <a:rPr lang="fr-FR" dirty="0" smtClean="0">
                <a:solidFill>
                  <a:srgbClr val="FF0000"/>
                </a:solidFill>
              </a:rPr>
              <a:t>référentielles</a:t>
            </a:r>
            <a:r>
              <a:rPr lang="fr-FR" dirty="0" smtClean="0"/>
              <a:t> : connaissances</a:t>
            </a:r>
          </a:p>
          <a:p>
            <a:pPr>
              <a:buNone/>
            </a:pPr>
            <a:r>
              <a:rPr lang="fr-FR" dirty="0" smtClean="0"/>
              <a:t>encyclopédiques sur le(s) sujet(s) traité(s)</a:t>
            </a:r>
          </a:p>
          <a:p>
            <a:r>
              <a:rPr lang="fr-FR" dirty="0" smtClean="0"/>
              <a:t>des compétences </a:t>
            </a:r>
            <a:r>
              <a:rPr lang="fr-FR" dirty="0" smtClean="0">
                <a:solidFill>
                  <a:srgbClr val="FF0000"/>
                </a:solidFill>
              </a:rPr>
              <a:t>stratégique</a:t>
            </a:r>
            <a:r>
              <a:rPr lang="fr-FR" dirty="0" smtClean="0"/>
              <a:t>s : régulation, contrôle et</a:t>
            </a:r>
          </a:p>
          <a:p>
            <a:pPr>
              <a:buNone/>
            </a:pPr>
            <a:r>
              <a:rPr lang="fr-FR" dirty="0" smtClean="0"/>
              <a:t>évaluation par le lecteur de son activité de lecture.</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938</Words>
  <Application>Microsoft Office PowerPoint</Application>
  <PresentationFormat>Affichage à l'écran (4:3)</PresentationFormat>
  <Paragraphs>166</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Animation  lecture</vt:lpstr>
      <vt:lpstr>Instructions officielles</vt:lpstr>
      <vt:lpstr>Fondements théoriques</vt:lpstr>
      <vt:lpstr>8 compétences obligatoires pour lire</vt:lpstr>
      <vt:lpstr>Pour Lire </vt:lpstr>
      <vt:lpstr>Conscience phonologique</vt:lpstr>
      <vt:lpstr>L’étude du code</vt:lpstr>
      <vt:lpstr>Décodage et encodage</vt:lpstr>
      <vt:lpstr>Lire c’est comprendre</vt:lpstr>
      <vt:lpstr>Apprendre à comprendre O.N.L.2005</vt:lpstr>
      <vt:lpstr>Lire / écrire (suite)</vt:lpstr>
      <vt:lpstr>Choix des questions;inférences</vt:lpstr>
      <vt:lpstr>La  gestion défaillante de la consigne </vt:lpstr>
      <vt:lpstr>Habillage de l’item</vt:lpstr>
      <vt:lpstr>Difficultés de représentations mentales</vt:lpstr>
      <vt:lpstr>Diapositive 16</vt:lpstr>
      <vt:lpstr>Définir les tâches</vt:lpstr>
      <vt:lpstr>Pour une pédagogie de la compréhension efficace</vt:lpstr>
      <vt:lpstr>Quelques réponses:l’apprentissage de lecture ne s’arrête pas au CP ou CE1 </vt:lpstr>
      <vt:lpstr>Les activités d’entrainement, fixation et réinvestissement</vt:lpstr>
      <vt:lpstr>Lire c’est écrire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Animation  lecture</dc:title>
  <dc:creator>jean luc</dc:creator>
  <cp:lastModifiedBy>jean luc</cp:lastModifiedBy>
  <cp:revision>57</cp:revision>
  <dcterms:created xsi:type="dcterms:W3CDTF">2015-10-11T11:28:06Z</dcterms:created>
  <dcterms:modified xsi:type="dcterms:W3CDTF">2016-06-07T14:50:56Z</dcterms:modified>
</cp:coreProperties>
</file>