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sldIdLst>
    <p:sldId id="256" r:id="rId2"/>
    <p:sldId id="258" r:id="rId3"/>
    <p:sldId id="257" r:id="rId4"/>
    <p:sldId id="273" r:id="rId5"/>
    <p:sldId id="274" r:id="rId6"/>
    <p:sldId id="259" r:id="rId7"/>
    <p:sldId id="292" r:id="rId8"/>
    <p:sldId id="293" r:id="rId9"/>
    <p:sldId id="275" r:id="rId10"/>
    <p:sldId id="276" r:id="rId11"/>
    <p:sldId id="260" r:id="rId12"/>
    <p:sldId id="277" r:id="rId13"/>
    <p:sldId id="261" r:id="rId14"/>
    <p:sldId id="278" r:id="rId15"/>
    <p:sldId id="279" r:id="rId16"/>
    <p:sldId id="262" r:id="rId17"/>
    <p:sldId id="286" r:id="rId18"/>
    <p:sldId id="287" r:id="rId19"/>
    <p:sldId id="288" r:id="rId20"/>
    <p:sldId id="267" r:id="rId21"/>
    <p:sldId id="294" r:id="rId22"/>
    <p:sldId id="268" r:id="rId23"/>
    <p:sldId id="281" r:id="rId24"/>
    <p:sldId id="282" r:id="rId25"/>
    <p:sldId id="283" r:id="rId26"/>
    <p:sldId id="291" r:id="rId27"/>
    <p:sldId id="284" r:id="rId28"/>
    <p:sldId id="285" r:id="rId29"/>
    <p:sldId id="280" r:id="rId30"/>
    <p:sldId id="269" r:id="rId31"/>
    <p:sldId id="270" r:id="rId32"/>
    <p:sldId id="271" r:id="rId33"/>
    <p:sldId id="272" r:id="rId34"/>
    <p:sldId id="289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15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46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79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740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500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937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17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214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8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19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82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95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17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35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56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77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83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481D3C9-745D-4DFA-B9A8-62AC698C7C07}" type="datetimeFigureOut">
              <a:rPr lang="fr-FR" smtClean="0"/>
              <a:pPr/>
              <a:t>02/02/2017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E0B453F-6F58-4DAA-8F1F-26E1E5C0A0C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00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  <p:sldLayoutId id="21474839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990252" y="2295330"/>
            <a:ext cx="5514359" cy="418011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>                                           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5300" b="1" dirty="0" smtClean="0">
                <a:solidFill>
                  <a:srgbClr val="FFC000"/>
                </a:solidFill>
              </a:rPr>
              <a:t>DANSER A  L’ECOLE</a:t>
            </a:r>
            <a:br>
              <a:rPr lang="fr-FR" sz="5300" b="1" dirty="0" smtClean="0">
                <a:solidFill>
                  <a:srgbClr val="FFC000"/>
                </a:solidFill>
              </a:rPr>
            </a:br>
            <a:r>
              <a:rPr lang="fr-FR" sz="2700" b="1" dirty="0" smtClean="0">
                <a:solidFill>
                  <a:srgbClr val="FFC000"/>
                </a:solidFill>
              </a:rPr>
              <a:t>comment développer la créativité des élèves au travers de l’activité danse?</a:t>
            </a:r>
            <a:r>
              <a:rPr lang="fr-FR" sz="5300" b="1" dirty="0">
                <a:solidFill>
                  <a:srgbClr val="FFC000"/>
                </a:solidFill>
              </a:rPr>
              <a:t/>
            </a:r>
            <a:br>
              <a:rPr lang="fr-FR" sz="5300" b="1" dirty="0">
                <a:solidFill>
                  <a:srgbClr val="FFC000"/>
                </a:solidFill>
              </a:rPr>
            </a:br>
            <a:r>
              <a:rPr lang="fr-FR" sz="5300" b="1" dirty="0" smtClean="0">
                <a:solidFill>
                  <a:srgbClr val="FFC000"/>
                </a:solidFill>
              </a:rPr>
              <a:t>	</a:t>
            </a:r>
            <a:br>
              <a:rPr lang="fr-FR" sz="5300" b="1" dirty="0" smtClean="0">
                <a:solidFill>
                  <a:srgbClr val="FFC000"/>
                </a:solidFill>
              </a:rPr>
            </a:br>
            <a:r>
              <a:rPr lang="fr-FR" sz="5300" b="1" dirty="0" smtClean="0">
                <a:solidFill>
                  <a:srgbClr val="FFC000"/>
                </a:solidFill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</a:rPr>
              <a:t/>
            </a:r>
            <a:br>
              <a:rPr lang="fr-FR" sz="3600" b="1" dirty="0" smtClean="0">
                <a:solidFill>
                  <a:srgbClr val="FFC000"/>
                </a:solidFill>
              </a:rPr>
            </a:b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039005"/>
            <a:ext cx="9144000" cy="2436439"/>
          </a:xfrm>
          <a:effectLst>
            <a:glow rad="127000">
              <a:schemeClr val="accent2">
                <a:lumMod val="40000"/>
                <a:lumOff val="60000"/>
              </a:schemeClr>
            </a:glow>
          </a:effectLst>
        </p:spPr>
        <p:txBody>
          <a:bodyPr>
            <a:normAutofit/>
          </a:bodyPr>
          <a:lstStyle/>
          <a:p>
            <a:endParaRPr lang="fr-FR" b="1" dirty="0" smtClean="0">
              <a:solidFill>
                <a:schemeClr val="bg1"/>
              </a:solidFill>
            </a:endParaRPr>
          </a:p>
          <a:p>
            <a:endParaRPr lang="fr-FR" b="1" dirty="0">
              <a:solidFill>
                <a:schemeClr val="bg1"/>
              </a:solidFill>
            </a:endParaRPr>
          </a:p>
          <a:p>
            <a:r>
              <a:rPr lang="fr-FR" sz="2800" b="1" dirty="0" smtClean="0">
                <a:solidFill>
                  <a:srgbClr val="FFFF00"/>
                </a:solidFill>
              </a:rPr>
              <a:t>Circonscription KIISI</a:t>
            </a:r>
          </a:p>
          <a:p>
            <a:r>
              <a:rPr lang="fr-FR" sz="2800" dirty="0" smtClean="0">
                <a:solidFill>
                  <a:srgbClr val="FFFF00"/>
                </a:solidFill>
              </a:rPr>
              <a:t>Kiné GUEYE CPC EPS</a:t>
            </a:r>
          </a:p>
        </p:txBody>
      </p:sp>
      <p:sp>
        <p:nvSpPr>
          <p:cNvPr id="4" name="AutoShape 2" descr="Résultat de recherche d'images pour &quot;image danse africaine&quot;"/>
          <p:cNvSpPr>
            <a:spLocks noChangeAspect="1" noChangeArrowheads="1"/>
          </p:cNvSpPr>
          <p:nvPr/>
        </p:nvSpPr>
        <p:spPr bwMode="auto">
          <a:xfrm>
            <a:off x="226349" y="-144463"/>
            <a:ext cx="234026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Résultat de recherche d'images pour &quot;image danse africai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379" y="910917"/>
            <a:ext cx="4982546" cy="312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03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Programmes 2015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127380"/>
            <a:ext cx="8825659" cy="3892420"/>
          </a:xfrm>
        </p:spPr>
        <p:txBody>
          <a:bodyPr>
            <a:normAutofit lnSpcReduction="10000"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CYCLE 3</a:t>
            </a:r>
          </a:p>
          <a:p>
            <a:r>
              <a:rPr lang="fr-FR" sz="2400" b="1" dirty="0" smtClean="0">
                <a:solidFill>
                  <a:srgbClr val="C00000"/>
                </a:solidFill>
              </a:rPr>
              <a:t>S’exprimer </a:t>
            </a:r>
            <a:r>
              <a:rPr lang="fr-FR" sz="2400" b="1" dirty="0">
                <a:solidFill>
                  <a:srgbClr val="C00000"/>
                </a:solidFill>
              </a:rPr>
              <a:t>devant les autres par une prestation artistique et/ou acrobatique .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Réaliser en petits groupes 2 séquences : une à visée acrobatique destinée à être jugée, une autre à visée artistique destinée à être appréciée et à émouvoir.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Savoir filmer une prestation pour la revoir et la faire évoluer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Respecter les prestations des autres et accepter de se produire devant les autres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2095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836507" cy="706964"/>
          </a:xfrm>
        </p:spPr>
        <p:txBody>
          <a:bodyPr/>
          <a:lstStyle/>
          <a:p>
            <a:r>
              <a:rPr lang="fr-FR" b="1" dirty="0">
                <a:solidFill>
                  <a:srgbClr val="FFC000"/>
                </a:solidFill>
              </a:rPr>
              <a:t>Compétences travaillées pendant le </a:t>
            </a:r>
            <a:r>
              <a:rPr lang="fr-FR" b="1" dirty="0" smtClean="0">
                <a:solidFill>
                  <a:srgbClr val="FFC000"/>
                </a:solidFill>
              </a:rPr>
              <a:t>cycle 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1978090"/>
            <a:ext cx="8825659" cy="4041710"/>
          </a:xfrm>
        </p:spPr>
        <p:txBody>
          <a:bodyPr>
            <a:normAutofit fontScale="70000" lnSpcReduction="20000"/>
          </a:bodyPr>
          <a:lstStyle/>
          <a:p>
            <a:pPr lvl="0"/>
            <a:endParaRPr lang="fr-FR" sz="3600" b="1" dirty="0" smtClean="0">
              <a:solidFill>
                <a:srgbClr val="FF0000"/>
              </a:solidFill>
            </a:endParaRPr>
          </a:p>
          <a:p>
            <a:pPr lvl="0"/>
            <a:r>
              <a:rPr lang="fr-FR" sz="3600" b="1" dirty="0" smtClean="0">
                <a:solidFill>
                  <a:srgbClr val="FF0000"/>
                </a:solidFill>
              </a:rPr>
              <a:t>CYCLE 2</a:t>
            </a:r>
          </a:p>
          <a:p>
            <a:pPr lvl="0"/>
            <a:endParaRPr lang="fr-FR" sz="3200" b="1" dirty="0" smtClean="0">
              <a:solidFill>
                <a:srgbClr val="7030A0"/>
              </a:solidFill>
            </a:endParaRPr>
          </a:p>
          <a:p>
            <a:pPr lvl="0"/>
            <a:r>
              <a:rPr lang="fr-FR" sz="3200" b="1" dirty="0" smtClean="0">
                <a:solidFill>
                  <a:srgbClr val="7030A0"/>
                </a:solidFill>
              </a:rPr>
              <a:t>S’exposer </a:t>
            </a:r>
            <a:r>
              <a:rPr lang="fr-FR" sz="3200" b="1" dirty="0">
                <a:solidFill>
                  <a:srgbClr val="7030A0"/>
                </a:solidFill>
              </a:rPr>
              <a:t>aux autres : s’engager avec facilité dans des situations d’expression personnelle sans crainte de se montrer .</a:t>
            </a:r>
          </a:p>
          <a:p>
            <a:pPr lvl="0"/>
            <a:r>
              <a:rPr lang="fr-FR" sz="3200" b="1" dirty="0">
                <a:solidFill>
                  <a:srgbClr val="7030A0"/>
                </a:solidFill>
              </a:rPr>
              <a:t>Exploiter le pouvoir expressif du corps en transformant sa motricité et en construisant un répertoire d’actions nouvelles à visée esthétique .</a:t>
            </a:r>
          </a:p>
          <a:p>
            <a:pPr lvl="0"/>
            <a:r>
              <a:rPr lang="fr-FR" sz="3200" b="1" dirty="0">
                <a:solidFill>
                  <a:srgbClr val="7030A0"/>
                </a:solidFill>
              </a:rPr>
              <a:t>S’engager en sécurité dans des situations acrobatiques en construisant de nouveaux pouvoirs moteurs .</a:t>
            </a:r>
          </a:p>
          <a:p>
            <a:endParaRPr lang="fr-FR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849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724540" cy="706964"/>
          </a:xfrm>
        </p:spPr>
        <p:txBody>
          <a:bodyPr/>
          <a:lstStyle/>
          <a:p>
            <a:r>
              <a:rPr lang="fr-FR" b="1" dirty="0">
                <a:solidFill>
                  <a:srgbClr val="FFC000"/>
                </a:solidFill>
              </a:rPr>
              <a:t>Compétences travaillées pendant le cycle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499"/>
            <a:ext cx="10564295" cy="3685333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CYCLE 3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Utiliser le pouvoir expressif du corps de différentes façons.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Enrichir son répertoire d’actions afin de communiquer une intention ou une émotion. S’engager dans des actions artistiques ou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acrobatiques destinées à être présentées aux autres en maitrisant les risques et ses émotions.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Mobiliser son imaginaire pour créer du sens et de l’émotion, dans des prestations  collectives</a:t>
            </a:r>
            <a:r>
              <a:rPr lang="fr-F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8563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4. </a:t>
            </a:r>
            <a:r>
              <a:rPr lang="fr-FR" sz="3600" dirty="0" smtClean="0">
                <a:solidFill>
                  <a:srgbClr val="FFC000"/>
                </a:solidFill>
              </a:rPr>
              <a:t>QUELLE DANSE A L’ECOLE?</a:t>
            </a:r>
            <a:endParaRPr lang="fr-FR" sz="3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>dépasser </a:t>
            </a:r>
            <a:r>
              <a:rPr lang="fr-FR" sz="3600" b="1" dirty="0">
                <a:solidFill>
                  <a:srgbClr val="0070C0"/>
                </a:solidFill>
              </a:rPr>
              <a:t>les approches techniques </a:t>
            </a:r>
            <a:endParaRPr lang="fr-FR" sz="3600" b="1" dirty="0" smtClean="0">
              <a:solidFill>
                <a:srgbClr val="0070C0"/>
              </a:solidFill>
            </a:endParaRPr>
          </a:p>
          <a:p>
            <a:r>
              <a:rPr lang="fr-FR" sz="3600" b="1" dirty="0" smtClean="0">
                <a:solidFill>
                  <a:srgbClr val="0070C0"/>
                </a:solidFill>
              </a:rPr>
              <a:t>une activité d’expression , de création, de production de sens</a:t>
            </a:r>
            <a:endParaRPr lang="fr-FR" sz="3600" b="1" dirty="0">
              <a:solidFill>
                <a:srgbClr val="0070C0"/>
              </a:solidFill>
            </a:endParaRPr>
          </a:p>
          <a:p>
            <a:r>
              <a:rPr lang="fr-FR" sz="2400" b="1" dirty="0" smtClean="0">
                <a:solidFill>
                  <a:srgbClr val="0070C0"/>
                </a:solidFill>
              </a:rPr>
              <a:t>Maîtrise de la langue: C’est </a:t>
            </a:r>
            <a:r>
              <a:rPr lang="fr-FR" sz="2400" b="1" dirty="0">
                <a:solidFill>
                  <a:srgbClr val="0070C0"/>
                </a:solidFill>
              </a:rPr>
              <a:t>à partir des expériences, de l’ « agir » que se construit le langage des mots. L’enfant partira du vécu pour le parler, le représenter puis </a:t>
            </a:r>
            <a:r>
              <a:rPr lang="fr-FR" sz="2400" b="1" dirty="0" smtClean="0">
                <a:solidFill>
                  <a:srgbClr val="0070C0"/>
                </a:solidFill>
              </a:rPr>
              <a:t>l’écrire.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70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solidFill>
                  <a:srgbClr val="FFC000"/>
                </a:solidFill>
              </a:rPr>
              <a:t>Les </a:t>
            </a:r>
            <a:r>
              <a:rPr lang="fr-FR" sz="3200" b="1" dirty="0" smtClean="0">
                <a:solidFill>
                  <a:srgbClr val="FFC000"/>
                </a:solidFill>
              </a:rPr>
              <a:t>enjeux </a:t>
            </a:r>
            <a:r>
              <a:rPr lang="fr-FR" sz="3200" b="1" dirty="0">
                <a:solidFill>
                  <a:srgbClr val="FFC000"/>
                </a:solidFill>
              </a:rPr>
              <a:t>de la </a:t>
            </a:r>
            <a:r>
              <a:rPr lang="fr-FR" sz="3200" b="1" dirty="0" smtClean="0">
                <a:solidFill>
                  <a:srgbClr val="FFC000"/>
                </a:solidFill>
              </a:rPr>
              <a:t>danse à l’école: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b="1" dirty="0">
                <a:solidFill>
                  <a:schemeClr val="accent2">
                    <a:lumMod val="75000"/>
                  </a:scheme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4482" y="2369976"/>
            <a:ext cx="11402008" cy="3649824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solidFill>
                  <a:srgbClr val="7030A0"/>
                </a:solidFill>
              </a:rPr>
              <a:t>La pratique de la danse à l’école permet </a:t>
            </a:r>
            <a:r>
              <a:rPr lang="fr-FR" sz="2000" b="1" dirty="0" smtClean="0">
                <a:solidFill>
                  <a:srgbClr val="C00000"/>
                </a:solidFill>
              </a:rPr>
              <a:t>le développement de l’enfant</a:t>
            </a:r>
            <a:r>
              <a:rPr lang="fr-FR" sz="2000" b="1" dirty="0" smtClean="0">
                <a:solidFill>
                  <a:srgbClr val="7030A0"/>
                </a:solidFill>
              </a:rPr>
              <a:t> sous différents aspects</a:t>
            </a:r>
          </a:p>
          <a:p>
            <a:endParaRPr lang="fr-FR" sz="2000" b="1" dirty="0" smtClean="0">
              <a:solidFill>
                <a:srgbClr val="7030A0"/>
              </a:solidFill>
            </a:endParaRPr>
          </a:p>
          <a:p>
            <a:r>
              <a:rPr lang="fr-FR" sz="2000" b="1" dirty="0" smtClean="0">
                <a:solidFill>
                  <a:srgbClr val="C00000"/>
                </a:solidFill>
              </a:rPr>
              <a:t>Sur le plan moteur: </a:t>
            </a:r>
            <a:r>
              <a:rPr lang="fr-FR" sz="2000" b="1" dirty="0" smtClean="0">
                <a:solidFill>
                  <a:srgbClr val="7030A0"/>
                </a:solidFill>
              </a:rPr>
              <a:t>développer sa motricité à travers de l’utilisation de l’espace, la mobilisation corporelle, la structuration du temps, la mobilisation de l’énergie, la relation aux autres</a:t>
            </a:r>
          </a:p>
          <a:p>
            <a:endParaRPr lang="fr-FR" sz="2000" b="1" dirty="0" smtClean="0">
              <a:solidFill>
                <a:srgbClr val="7030A0"/>
              </a:solidFill>
            </a:endParaRPr>
          </a:p>
          <a:p>
            <a:r>
              <a:rPr lang="fr-FR" sz="2000" b="1" dirty="0" smtClean="0">
                <a:solidFill>
                  <a:srgbClr val="C00000"/>
                </a:solidFill>
              </a:rPr>
              <a:t>Sur le plan affectif: </a:t>
            </a:r>
            <a:r>
              <a:rPr lang="fr-FR" sz="2000" b="1" dirty="0" smtClean="0">
                <a:solidFill>
                  <a:srgbClr val="7030A0"/>
                </a:solidFill>
              </a:rPr>
              <a:t>apprendre à contrôler ses émotions , accepter d’être regardé et développer le pouvoir expressif du corps, s’intégrer dans un groupe, communiquer avec les autres</a:t>
            </a:r>
            <a:endParaRPr lang="fr-FR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2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C000"/>
                </a:solidFill>
              </a:rPr>
              <a:t>Les enjeux de la danse à l’école: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64295" cy="341630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Sur le plan sensoriel/relationnel: </a:t>
            </a:r>
            <a:r>
              <a:rPr lang="fr-FR" sz="2400" b="1" dirty="0" smtClean="0">
                <a:solidFill>
                  <a:srgbClr val="7030A0"/>
                </a:solidFill>
              </a:rPr>
              <a:t>exprimer ce que l’on ressent, prendre conscience des possibilités de son corps</a:t>
            </a:r>
          </a:p>
          <a:p>
            <a:endParaRPr lang="fr-FR" sz="2400" b="1" dirty="0">
              <a:solidFill>
                <a:srgbClr val="C00000"/>
              </a:solidFill>
            </a:endParaRPr>
          </a:p>
          <a:p>
            <a:r>
              <a:rPr lang="fr-FR" sz="2400" b="1" dirty="0" smtClean="0">
                <a:solidFill>
                  <a:srgbClr val="C00000"/>
                </a:solidFill>
              </a:rPr>
              <a:t>Sur le plan intellectuel/cognitif: </a:t>
            </a:r>
            <a:r>
              <a:rPr lang="fr-FR" sz="2400" b="1" dirty="0" smtClean="0">
                <a:solidFill>
                  <a:srgbClr val="7030A0"/>
                </a:solidFill>
              </a:rPr>
              <a:t>développer la créativité et la capacité de symbolisation. Etre capable de composer des enchaînements de mouvements (devenir chorégraphe)</a:t>
            </a:r>
            <a:endParaRPr lang="fr-FR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4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5. LA  CREATIVITE</a:t>
            </a:r>
            <a:r>
              <a:rPr lang="fr-FR" dirty="0" smtClean="0">
                <a:solidFill>
                  <a:srgbClr val="FFC000"/>
                </a:solidFill>
              </a:rPr>
              <a:t> :</a:t>
            </a:r>
            <a:br>
              <a:rPr lang="fr-FR" dirty="0" smtClean="0">
                <a:solidFill>
                  <a:srgbClr val="FFC000"/>
                </a:solidFill>
              </a:rPr>
            </a:b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313993"/>
            <a:ext cx="9705879" cy="40417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000" b="1" u="sng" dirty="0">
                <a:solidFill>
                  <a:schemeClr val="accent1"/>
                </a:solidFill>
              </a:rPr>
              <a:t>Définitions: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«  C’est une aptitude de l’individu à faire quelque chose: créer, produire des idées neuves, combiner, réorganiser des éléments ». B. </a:t>
            </a:r>
            <a:r>
              <a:rPr lang="fr-FR" b="1" dirty="0" err="1">
                <a:solidFill>
                  <a:schemeClr val="tx1"/>
                </a:solidFill>
              </a:rPr>
              <a:t>Demory</a:t>
            </a:r>
            <a:endParaRPr lang="fr-F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Cette créativité n’étant pas seulement associée au domaine artistique, il en va du système éducatif de former nos futurs citoyens à développer cette habileté mentale.</a:t>
            </a:r>
          </a:p>
          <a:p>
            <a:pPr marL="0" indent="0">
              <a:buNone/>
            </a:pPr>
            <a:r>
              <a:rPr lang="fr-FR" sz="2000" b="1" u="sng" dirty="0">
                <a:solidFill>
                  <a:schemeClr val="accent1"/>
                </a:solidFill>
              </a:rPr>
              <a:t>L’imagination: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L’imagination est un processus de pensée qui consiste à évoquer la mémoire de nos connaissances et expériences personnelles acquises</a:t>
            </a:r>
            <a:r>
              <a:rPr lang="fr-FR" sz="1200" b="1" dirty="0">
                <a:solidFill>
                  <a:schemeClr val="tx1"/>
                </a:solidFill>
              </a:rPr>
              <a:t>. </a:t>
            </a:r>
            <a:endParaRPr lang="fr-FR" sz="1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« L’imagination est ce que l’on peut appeler le fondement indispensable à tout développement de la créativité. »</a:t>
            </a:r>
          </a:p>
          <a:p>
            <a:pPr marL="0" indent="0">
              <a:buNone/>
            </a:pPr>
            <a:r>
              <a:rPr lang="fr-FR" sz="2000" b="1" dirty="0">
                <a:solidFill>
                  <a:schemeClr val="accent1"/>
                </a:solidFill>
              </a:rPr>
              <a:t> </a:t>
            </a:r>
            <a:r>
              <a:rPr lang="fr-FR" sz="2000" b="1" u="sng" dirty="0">
                <a:solidFill>
                  <a:schemeClr val="accent1"/>
                </a:solidFill>
              </a:rPr>
              <a:t>La création: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C’est le processus qui aboutit à produire quelque chose ou des idées qui n’existaient pas avant. Le fruit de ce processus permet de rendre compte de la capacité de créativité  de l’individu.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10894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Le processus de création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5739" y="2220686"/>
            <a:ext cx="10935477" cy="44040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D’après Perez et Thomas, la « créativité correspond a un type de pensée divergente, propre à envisager plusieurs réponses »</a:t>
            </a:r>
          </a:p>
          <a:p>
            <a:pPr marL="0" indent="0">
              <a:buNone/>
            </a:pPr>
            <a:endParaRPr lang="fr-F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Pour développer cette capacité en danse, elles décrivent le processus de création par des phases qui permettent la production d’une chorégraphie à montrer aux spectateurs:</a:t>
            </a:r>
          </a:p>
          <a:p>
            <a:pPr marL="0" indent="0">
              <a:buNone/>
            </a:pPr>
            <a:endParaRPr lang="fr-FR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- Sollicitation.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- Diversité/variété.                                     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- Enrichissement</a:t>
            </a:r>
            <a:r>
              <a:rPr lang="fr-FR" b="1" dirty="0">
                <a:solidFill>
                  <a:srgbClr val="FFC000"/>
                </a:solidFill>
              </a:rPr>
              <a:t>.                              </a:t>
            </a:r>
            <a:endParaRPr lang="fr-FR" b="1" u="sng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- Choix.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- Construction.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- Confrontation au regard des autres.</a:t>
            </a:r>
          </a:p>
          <a:p>
            <a:endParaRPr lang="fr-F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60" y="4034119"/>
            <a:ext cx="5809052" cy="259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231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Les inducteurs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332653"/>
            <a:ext cx="10116426" cy="4292082"/>
          </a:xfrm>
        </p:spPr>
        <p:txBody>
          <a:bodyPr>
            <a:noAutofit/>
          </a:bodyPr>
          <a:lstStyle/>
          <a:p>
            <a:r>
              <a:rPr lang="fr-FR" sz="1400" b="1" dirty="0"/>
              <a:t>Pour entrer dans la danse de création, l’enseignant utilise des inducteurs pour solliciter l’imaginaire de l’élève. </a:t>
            </a:r>
            <a:endParaRPr lang="fr-FR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400" b="1" u="sng" dirty="0" smtClean="0"/>
              <a:t>Les </a:t>
            </a:r>
            <a:r>
              <a:rPr lang="fr-FR" sz="1400" b="1" u="sng" dirty="0"/>
              <a:t>inducteurs peuvent être classés en différentes catégories:</a:t>
            </a:r>
            <a:endParaRPr lang="fr-FR" sz="1400" b="1" dirty="0"/>
          </a:p>
          <a:p>
            <a:pPr marL="0" indent="0">
              <a:buNone/>
            </a:pPr>
            <a:r>
              <a:rPr lang="fr-FR" sz="1400" b="1" dirty="0"/>
              <a:t>  - </a:t>
            </a:r>
            <a:r>
              <a:rPr lang="fr-FR" sz="1400" b="1" u="sng" dirty="0"/>
              <a:t>Les objets concrets: </a:t>
            </a:r>
            <a:r>
              <a:rPr lang="fr-FR" sz="1400" b="1" dirty="0"/>
              <a:t>quotidiens (chapeaux, foulards, chaises, parapluies…) / sportifs (rubans, cordes, ballon) / théâtraux (masques, tissus, tubes..).</a:t>
            </a:r>
          </a:p>
          <a:p>
            <a:pPr marL="0" indent="0">
              <a:buNone/>
            </a:pPr>
            <a:endParaRPr lang="fr-FR" sz="1400" b="1" dirty="0"/>
          </a:p>
          <a:p>
            <a:pPr marL="0" indent="0">
              <a:buNone/>
            </a:pPr>
            <a:r>
              <a:rPr lang="fr-FR" sz="1400" b="1" dirty="0"/>
              <a:t> - </a:t>
            </a:r>
            <a:r>
              <a:rPr lang="fr-FR" sz="1400" b="1" u="sng" dirty="0"/>
              <a:t>Le monde sonore</a:t>
            </a:r>
            <a:r>
              <a:rPr lang="fr-FR" sz="1400" b="1" dirty="0"/>
              <a:t>: voix, musique, rythmes, langage…</a:t>
            </a:r>
          </a:p>
          <a:p>
            <a:pPr marL="0" indent="0">
              <a:buNone/>
            </a:pPr>
            <a:endParaRPr lang="fr-FR" sz="1400" b="1" dirty="0"/>
          </a:p>
          <a:p>
            <a:pPr marL="0" indent="0">
              <a:buNone/>
            </a:pPr>
            <a:r>
              <a:rPr lang="fr-FR" sz="1400" b="1" dirty="0"/>
              <a:t> -</a:t>
            </a:r>
            <a:r>
              <a:rPr lang="fr-FR" sz="1400" b="1" u="sng" dirty="0"/>
              <a:t> Les documents: </a:t>
            </a:r>
            <a:r>
              <a:rPr lang="fr-FR" sz="1400" b="1" dirty="0"/>
              <a:t>écrits (mots, poèmes, romans, bandes dessinées) / visuels (photos, publicité, tableaux, affiches, cartes postales, vidéos).</a:t>
            </a:r>
          </a:p>
          <a:p>
            <a:pPr marL="0" indent="0">
              <a:buNone/>
            </a:pPr>
            <a:endParaRPr lang="fr-FR" sz="1400" b="1" dirty="0"/>
          </a:p>
          <a:p>
            <a:pPr marL="0" indent="0">
              <a:buNone/>
            </a:pPr>
            <a:r>
              <a:rPr lang="fr-FR" sz="1400" b="1" dirty="0"/>
              <a:t> - </a:t>
            </a:r>
            <a:r>
              <a:rPr lang="fr-FR" sz="1400" b="1" u="sng" dirty="0"/>
              <a:t>Les thèmes liés au:</a:t>
            </a:r>
            <a:r>
              <a:rPr lang="fr-FR" sz="1400" b="1" dirty="0"/>
              <a:t> monde physique (eau, air terre, feu animaux, végétaux) / aux émotions (répulsion, jalousie, violence, l’amour la folie) / au monde culturel (fête, travail, foule, racisme, le sport, les verbes d’action).</a:t>
            </a:r>
          </a:p>
          <a:p>
            <a:pPr marL="0" indent="0">
              <a:buNone/>
            </a:pPr>
            <a:endParaRPr lang="fr-FR" sz="1400" b="1" dirty="0"/>
          </a:p>
          <a:p>
            <a:pPr marL="0" indent="0">
              <a:buNone/>
            </a:pPr>
            <a:r>
              <a:rPr lang="fr-FR" sz="1400" b="1" dirty="0"/>
              <a:t>Le choix de l’inducteur est important pour « faire adhérer tous les élèves à l’activité danse ».</a:t>
            </a:r>
          </a:p>
          <a:p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4293930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Les composantes du mouvement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351313"/>
            <a:ext cx="10116426" cy="4310743"/>
          </a:xfrm>
        </p:spPr>
        <p:txBody>
          <a:bodyPr>
            <a:normAutofit/>
          </a:bodyPr>
          <a:lstStyle/>
          <a:p>
            <a:r>
              <a:rPr lang="fr-FR" b="1" dirty="0"/>
              <a:t>Le corps est le matériau de la danse.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b="1" dirty="0"/>
              <a:t>Le mouvement n’a pas besoin d’être efficace mais porteur d’émotion</a:t>
            </a:r>
            <a:r>
              <a:rPr lang="fr-FR" sz="1200" b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fr-FR" sz="1200" b="1" dirty="0">
              <a:solidFill>
                <a:srgbClr val="FF0000"/>
              </a:solidFill>
            </a:endParaRPr>
          </a:p>
          <a:p>
            <a:r>
              <a:rPr lang="fr-FR" b="1" dirty="0"/>
              <a:t>Pour rendre expressif l’utilisation de son corps, le danseur peut jouer sur les composantes du mouvement: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 </a:t>
            </a:r>
            <a:r>
              <a:rPr lang="fr-FR" b="1" dirty="0">
                <a:solidFill>
                  <a:srgbClr val="7030A0"/>
                </a:solidFill>
              </a:rPr>
              <a:t>- Le temps (vite, lent, saccadé…).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 - L’espace (haut, bas, au sol…).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 - Les autres (avec, attaché, en se regardant…).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7030A0"/>
                </a:solidFill>
              </a:rPr>
              <a:t> - Le corps (grand, petit, tous les segments…).</a:t>
            </a:r>
          </a:p>
        </p:txBody>
      </p:sp>
    </p:spTree>
    <p:extLst>
      <p:ext uri="{BB962C8B-B14F-4D97-AF65-F5344CB8AC3E}">
        <p14:creationId xmlns:p14="http://schemas.microsoft.com/office/powerpoint/2010/main" val="198266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 OBJECTIFS DE FORMATION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r-FR" dirty="0"/>
          </a:p>
          <a:p>
            <a:r>
              <a:rPr lang="fr-FR" sz="4000" b="1" dirty="0" smtClean="0">
                <a:solidFill>
                  <a:srgbClr val="7030A0"/>
                </a:solidFill>
              </a:rPr>
              <a:t>savoir construire un module d’apprentissage de danse permettant de </a:t>
            </a:r>
            <a:r>
              <a:rPr lang="fr-FR" sz="4000" b="1" u="sng" dirty="0" smtClean="0">
                <a:solidFill>
                  <a:srgbClr val="7030A0"/>
                </a:solidFill>
              </a:rPr>
              <a:t>favoriser la créativité et l’expression des élèves</a:t>
            </a:r>
          </a:p>
          <a:p>
            <a:endParaRPr lang="fr-FR" sz="4000" b="1" dirty="0" smtClean="0">
              <a:solidFill>
                <a:srgbClr val="7030A0"/>
              </a:solidFill>
            </a:endParaRPr>
          </a:p>
          <a:p>
            <a:r>
              <a:rPr lang="fr-FR" sz="4000" b="1" dirty="0" smtClean="0">
                <a:solidFill>
                  <a:srgbClr val="7030A0"/>
                </a:solidFill>
              </a:rPr>
              <a:t>S’inscrire dans la </a:t>
            </a:r>
            <a:r>
              <a:rPr lang="fr-FR" sz="4000" b="1" u="sng" dirty="0" smtClean="0">
                <a:solidFill>
                  <a:srgbClr val="7030A0"/>
                </a:solidFill>
              </a:rPr>
              <a:t>démarche de projet, de parcours culturel</a:t>
            </a:r>
            <a:r>
              <a:rPr lang="fr-FR" sz="4000" b="1" dirty="0" smtClean="0">
                <a:solidFill>
                  <a:srgbClr val="7030A0"/>
                </a:solidFill>
              </a:rPr>
              <a:t>: danse et maîtrise de la langue</a:t>
            </a:r>
            <a:endParaRPr lang="fr-FR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41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C000"/>
                </a:solidFill>
              </a:rPr>
              <a:t>6. BATIR UN MODULE D’APPRENTISSAGE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b="1" dirty="0">
                <a:solidFill>
                  <a:schemeClr val="accent2">
                    <a:lumMod val="75000"/>
                  </a:schemeClr>
                </a:solidFill>
              </a:rPr>
            </a:b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388637"/>
            <a:ext cx="8825659" cy="4161453"/>
          </a:xfrm>
        </p:spPr>
        <p:txBody>
          <a:bodyPr>
            <a:normAutofit fontScale="92500" lnSpcReduction="10000"/>
          </a:bodyPr>
          <a:lstStyle/>
          <a:p>
            <a:r>
              <a:rPr lang="fr-FR" sz="2400" b="1" dirty="0">
                <a:solidFill>
                  <a:srgbClr val="7030A0"/>
                </a:solidFill>
              </a:rPr>
              <a:t>1. Etape de découverte: entrée dans l’activité (sollicitation)</a:t>
            </a:r>
          </a:p>
          <a:p>
            <a:r>
              <a:rPr lang="fr-FR" sz="2400" b="1" dirty="0">
                <a:solidFill>
                  <a:srgbClr val="7030A0"/>
                </a:solidFill>
              </a:rPr>
              <a:t>2. Etape d’apprentissage : phase de diversité, variété (catalogue)</a:t>
            </a:r>
          </a:p>
          <a:p>
            <a:r>
              <a:rPr lang="fr-FR" sz="2400" b="1" dirty="0">
                <a:solidFill>
                  <a:srgbClr val="7030A0"/>
                </a:solidFill>
              </a:rPr>
              <a:t>3. Second étape d’apprentissage: phase d’enrichissement </a:t>
            </a:r>
          </a:p>
          <a:p>
            <a:r>
              <a:rPr lang="fr-FR" sz="2400" b="1" dirty="0">
                <a:solidFill>
                  <a:srgbClr val="7030A0"/>
                </a:solidFill>
              </a:rPr>
              <a:t>4. Etape de répétition/ représentation</a:t>
            </a:r>
          </a:p>
          <a:p>
            <a:r>
              <a:rPr lang="fr-FR" sz="2400" b="1" dirty="0">
                <a:solidFill>
                  <a:srgbClr val="7030A0"/>
                </a:solidFill>
              </a:rPr>
              <a:t>5. Etape de choix individuel</a:t>
            </a:r>
          </a:p>
          <a:p>
            <a:r>
              <a:rPr lang="fr-FR" sz="2400" b="1" dirty="0">
                <a:solidFill>
                  <a:srgbClr val="7030A0"/>
                </a:solidFill>
              </a:rPr>
              <a:t>6. Etape de production: construction de la chorégraphie</a:t>
            </a:r>
          </a:p>
          <a:p>
            <a:endParaRPr lang="fr-FR" sz="2400" b="1" dirty="0">
              <a:solidFill>
                <a:srgbClr val="7030A0"/>
              </a:solidFill>
            </a:endParaRPr>
          </a:p>
          <a:p>
            <a:r>
              <a:rPr lang="fr-FR" sz="2400" b="1" dirty="0">
                <a:solidFill>
                  <a:srgbClr val="7030A0"/>
                </a:solidFill>
              </a:rPr>
              <a:t>Toutes ces étapes sont entrecoupées d’évaluations: diagnostiques, formative, puis terminale.</a:t>
            </a:r>
          </a:p>
          <a:p>
            <a:endParaRPr lang="fr-FR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51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Les incontournables de la maternelle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499"/>
            <a:ext cx="9761862" cy="3871945"/>
          </a:xfrm>
        </p:spPr>
        <p:txBody>
          <a:bodyPr>
            <a:normAutofit fontScale="47500" lnSpcReduction="20000"/>
          </a:bodyPr>
          <a:lstStyle/>
          <a:p>
            <a:r>
              <a:rPr lang="fr-FR" sz="3700" b="1" dirty="0" smtClean="0"/>
              <a:t>Prendre </a:t>
            </a:r>
            <a:r>
              <a:rPr lang="fr-FR" sz="3700" b="1" dirty="0"/>
              <a:t>du temps </a:t>
            </a:r>
            <a:r>
              <a:rPr lang="fr-FR" sz="3700" dirty="0" smtClean="0"/>
              <a:t>pour </a:t>
            </a:r>
            <a:r>
              <a:rPr lang="fr-FR" sz="3700" dirty="0"/>
              <a:t>permettre </a:t>
            </a:r>
            <a:r>
              <a:rPr lang="fr-FR" sz="3700" dirty="0" smtClean="0"/>
              <a:t>aux de </a:t>
            </a:r>
            <a:r>
              <a:rPr lang="fr-FR" sz="3700" dirty="0"/>
              <a:t>s'exercer, </a:t>
            </a:r>
            <a:r>
              <a:rPr lang="fr-FR" sz="3700" dirty="0" smtClean="0"/>
              <a:t>de </a:t>
            </a:r>
            <a:r>
              <a:rPr lang="fr-FR" sz="3700" dirty="0"/>
              <a:t>refaire à volonté, de </a:t>
            </a:r>
            <a:r>
              <a:rPr lang="fr-FR" sz="3700" dirty="0" smtClean="0"/>
              <a:t>chercher</a:t>
            </a:r>
            <a:r>
              <a:rPr lang="fr-FR" sz="3700" dirty="0"/>
              <a:t>, d'inventorier... </a:t>
            </a:r>
          </a:p>
          <a:p>
            <a:r>
              <a:rPr lang="fr-FR" sz="3700" b="1" dirty="0" smtClean="0"/>
              <a:t>Montrer </a:t>
            </a:r>
            <a:r>
              <a:rPr lang="fr-FR" sz="3700" b="1" dirty="0"/>
              <a:t>et regarder </a:t>
            </a:r>
            <a:r>
              <a:rPr lang="fr-FR" sz="3700" b="1" dirty="0" smtClean="0"/>
              <a:t> </a:t>
            </a:r>
            <a:r>
              <a:rPr lang="fr-FR" sz="3700" dirty="0"/>
              <a:t>sont facteurs d'apprentissage (statut de </a:t>
            </a:r>
            <a:r>
              <a:rPr lang="fr-FR" sz="3700" dirty="0" smtClean="0"/>
              <a:t>danseur/spectateur</a:t>
            </a:r>
            <a:r>
              <a:rPr lang="fr-FR" sz="3700" dirty="0"/>
              <a:t>) </a:t>
            </a:r>
          </a:p>
          <a:p>
            <a:endParaRPr lang="fr-FR" sz="3700" dirty="0"/>
          </a:p>
          <a:p>
            <a:r>
              <a:rPr lang="fr-FR" sz="3700" b="1" dirty="0"/>
              <a:t>Durée de la séance </a:t>
            </a:r>
            <a:r>
              <a:rPr lang="fr-FR" sz="3700" dirty="0"/>
              <a:t>: de 15 à </a:t>
            </a:r>
            <a:r>
              <a:rPr lang="fr-FR" sz="3700" dirty="0" smtClean="0"/>
              <a:t>45 </a:t>
            </a:r>
            <a:r>
              <a:rPr lang="fr-FR" sz="3700" dirty="0"/>
              <a:t>minutes </a:t>
            </a:r>
          </a:p>
          <a:p>
            <a:endParaRPr lang="fr-FR" sz="3700" dirty="0"/>
          </a:p>
          <a:p>
            <a:r>
              <a:rPr lang="fr-FR" sz="3700" b="1" dirty="0"/>
              <a:t>« Faire avec </a:t>
            </a:r>
            <a:r>
              <a:rPr lang="fr-FR" sz="3700" b="1" dirty="0" smtClean="0"/>
              <a:t>les élèves </a:t>
            </a:r>
            <a:r>
              <a:rPr lang="fr-FR" sz="3700" b="1" dirty="0"/>
              <a:t>»....</a:t>
            </a:r>
            <a:r>
              <a:rPr lang="fr-FR" sz="3700" dirty="0"/>
              <a:t>parfois ne pas parler est la </a:t>
            </a:r>
            <a:r>
              <a:rPr lang="fr-FR" sz="3700" dirty="0" smtClean="0"/>
              <a:t>meilleure </a:t>
            </a:r>
            <a:r>
              <a:rPr lang="fr-FR" sz="3700" dirty="0"/>
              <a:t>façon de se faire </a:t>
            </a:r>
            <a:r>
              <a:rPr lang="fr-FR" sz="3700" dirty="0" smtClean="0"/>
              <a:t>comprendre </a:t>
            </a:r>
            <a:endParaRPr lang="fr-FR" sz="3700" dirty="0"/>
          </a:p>
          <a:p>
            <a:pPr marL="0" indent="0">
              <a:buNone/>
            </a:pPr>
            <a:endParaRPr lang="fr-FR" sz="3700" dirty="0"/>
          </a:p>
          <a:p>
            <a:r>
              <a:rPr lang="fr-FR" sz="3700" dirty="0"/>
              <a:t>Des </a:t>
            </a:r>
            <a:r>
              <a:rPr lang="fr-FR" sz="3700" b="1" dirty="0"/>
              <a:t>consignes d'action simples</a:t>
            </a:r>
            <a:r>
              <a:rPr lang="fr-FR" sz="3700" dirty="0"/>
              <a:t>, des durées </a:t>
            </a:r>
            <a:r>
              <a:rPr lang="fr-FR" sz="3700" dirty="0" smtClean="0"/>
              <a:t>limitées , </a:t>
            </a:r>
            <a:r>
              <a:rPr lang="fr-FR" sz="3700" dirty="0"/>
              <a:t>des espaces précisés pour </a:t>
            </a:r>
            <a:r>
              <a:rPr lang="fr-FR" sz="3700" dirty="0" smtClean="0"/>
              <a:t>que les élèves  </a:t>
            </a:r>
            <a:r>
              <a:rPr lang="fr-FR" sz="3700" dirty="0"/>
              <a:t>aient des repères, qu'ils soient en </a:t>
            </a:r>
            <a:r>
              <a:rPr lang="fr-FR" sz="3700" dirty="0" smtClean="0"/>
              <a:t>sécurité affective</a:t>
            </a:r>
            <a:r>
              <a:rPr lang="fr-FR" sz="3700" dirty="0"/>
              <a:t>. </a:t>
            </a:r>
          </a:p>
          <a:p>
            <a:r>
              <a:rPr lang="fr-FR" sz="3700" dirty="0" smtClean="0"/>
              <a:t>Les </a:t>
            </a:r>
            <a:r>
              <a:rPr lang="fr-FR" sz="3700" b="1" dirty="0"/>
              <a:t>« prétextes à danser » </a:t>
            </a:r>
            <a:r>
              <a:rPr lang="fr-FR" sz="3700" dirty="0"/>
              <a:t>doivent avoir un </a:t>
            </a:r>
            <a:r>
              <a:rPr lang="fr-FR" sz="3700" dirty="0" smtClean="0"/>
              <a:t>caractère </a:t>
            </a:r>
            <a:r>
              <a:rPr lang="fr-FR" sz="3700" dirty="0"/>
              <a:t>ludique et adapté. </a:t>
            </a:r>
          </a:p>
          <a:p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142133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130629"/>
            <a:ext cx="10515600" cy="173549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dirty="0" smtClean="0">
                <a:solidFill>
                  <a:srgbClr val="FFC000"/>
                </a:solidFill>
              </a:rPr>
              <a:t>Déroulement </a:t>
            </a:r>
            <a:r>
              <a:rPr lang="fr-FR" dirty="0">
                <a:solidFill>
                  <a:srgbClr val="FFC000"/>
                </a:solidFill>
              </a:rPr>
              <a:t>de la séance: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76669"/>
            <a:ext cx="10515600" cy="3601716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fr-FR" sz="8000" u="sng" dirty="0" smtClean="0">
                <a:solidFill>
                  <a:schemeClr val="tx1"/>
                </a:solidFill>
              </a:rPr>
              <a:t>La </a:t>
            </a:r>
            <a:r>
              <a:rPr lang="fr-FR" sz="8000" u="sng" dirty="0">
                <a:solidFill>
                  <a:schemeClr val="tx1"/>
                </a:solidFill>
              </a:rPr>
              <a:t>mise en état de danse :</a:t>
            </a:r>
            <a:endParaRPr lang="fr-FR" sz="8000" dirty="0">
              <a:solidFill>
                <a:schemeClr val="tx1"/>
              </a:solidFill>
            </a:endParaRPr>
          </a:p>
          <a:p>
            <a:pPr lvl="0"/>
            <a:r>
              <a:rPr lang="fr-FR" sz="8000" dirty="0">
                <a:solidFill>
                  <a:schemeClr val="tx1"/>
                </a:solidFill>
              </a:rPr>
              <a:t>Mise en disponibilité corporelle, mise en état d ‘écoute (de soi et des autres).</a:t>
            </a:r>
          </a:p>
          <a:p>
            <a:pPr lvl="0"/>
            <a:r>
              <a:rPr lang="fr-FR" sz="8000" dirty="0">
                <a:solidFill>
                  <a:schemeClr val="tx1"/>
                </a:solidFill>
              </a:rPr>
              <a:t>Prise de conscience de l’espace de danse.</a:t>
            </a:r>
          </a:p>
          <a:p>
            <a:pPr marL="0" indent="0">
              <a:buNone/>
            </a:pPr>
            <a:r>
              <a:rPr lang="fr-FR" sz="8000" dirty="0">
                <a:solidFill>
                  <a:schemeClr val="tx1"/>
                </a:solidFill>
              </a:rPr>
              <a:t> </a:t>
            </a:r>
          </a:p>
          <a:p>
            <a:pPr lvl="1"/>
            <a:r>
              <a:rPr lang="fr-FR" sz="8000" u="sng" dirty="0"/>
              <a:t>Le corps de la séance :</a:t>
            </a:r>
            <a:endParaRPr lang="fr-FR" sz="8000" dirty="0"/>
          </a:p>
          <a:p>
            <a:pPr lvl="0"/>
            <a:r>
              <a:rPr lang="fr-FR" sz="8000" dirty="0"/>
              <a:t>Partir du « connu », de situations ouvertes permettant à chacun de proposer ses réponses et d’agir à son niveau ;</a:t>
            </a:r>
          </a:p>
          <a:p>
            <a:pPr lvl="0"/>
            <a:r>
              <a:rPr lang="fr-FR" sz="8000" dirty="0"/>
              <a:t>Faire vivre les 3 phases conduisant à la réalisation d’une «phrase chorégraphique » </a:t>
            </a:r>
            <a:r>
              <a:rPr lang="fr-FR" sz="8000" dirty="0" smtClean="0"/>
              <a:t>: explorer, structurer, réinvestir</a:t>
            </a:r>
            <a:endParaRPr lang="fr-FR" sz="8000" dirty="0"/>
          </a:p>
          <a:p>
            <a:pPr marL="0" indent="0">
              <a:buNone/>
            </a:pPr>
            <a:endParaRPr lang="fr-FR" sz="8000" dirty="0"/>
          </a:p>
          <a:p>
            <a:pPr lvl="1"/>
            <a:r>
              <a:rPr lang="fr-FR" sz="8000" u="sng" dirty="0"/>
              <a:t>La fin de séance</a:t>
            </a:r>
            <a:endParaRPr lang="fr-FR" sz="8000" dirty="0"/>
          </a:p>
          <a:p>
            <a:pPr lvl="0"/>
            <a:r>
              <a:rPr lang="fr-FR" sz="8000" dirty="0"/>
              <a:t>Danser tous ensemble (déplacements ralentis, balancés…) ou proposer aux élèves de montrer </a:t>
            </a:r>
            <a:r>
              <a:rPr lang="fr-FR" sz="8000" dirty="0" smtClean="0"/>
              <a:t>leurs « </a:t>
            </a:r>
            <a:r>
              <a:rPr lang="fr-FR" sz="8000" dirty="0"/>
              <a:t>trouvailles »…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2058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La séance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258008"/>
            <a:ext cx="9556589" cy="4049486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rgbClr val="7030A0"/>
                </a:solidFill>
              </a:rPr>
              <a:t>La séance: une partie d’un module d’apprentissage</a:t>
            </a:r>
          </a:p>
          <a:p>
            <a:endParaRPr lang="fr-FR" sz="2000" b="1" dirty="0">
              <a:solidFill>
                <a:srgbClr val="7030A0"/>
              </a:solidFill>
            </a:endParaRPr>
          </a:p>
          <a:p>
            <a:r>
              <a:rPr lang="fr-FR" sz="2000" b="1" dirty="0">
                <a:solidFill>
                  <a:srgbClr val="7030A0"/>
                </a:solidFill>
              </a:rPr>
              <a:t>C’est une unité de travail qui fait sens en elle‐même et qui devrait toujours conduire à la réalisation d’une «chorégraphie » aussi simple soit‐elle.</a:t>
            </a:r>
          </a:p>
          <a:p>
            <a:pPr marL="0" indent="0">
              <a:buNone/>
            </a:pPr>
            <a:endParaRPr lang="fr-FR" sz="2000" b="1" dirty="0">
              <a:solidFill>
                <a:srgbClr val="7030A0"/>
              </a:solidFill>
            </a:endParaRPr>
          </a:p>
          <a:p>
            <a:r>
              <a:rPr lang="fr-FR" sz="2000" b="1" dirty="0">
                <a:solidFill>
                  <a:srgbClr val="7030A0"/>
                </a:solidFill>
              </a:rPr>
              <a:t>Avant la séance: rappel des séances précédentes, présentation de la séance</a:t>
            </a:r>
          </a:p>
          <a:p>
            <a:endParaRPr lang="fr-FR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76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7. MISE EN SITUATION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239347"/>
            <a:ext cx="10676262" cy="37804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 smtClean="0"/>
              <a:t>Composition de 4 groupes</a:t>
            </a:r>
          </a:p>
          <a:p>
            <a:pPr>
              <a:buAutoNum type="arabicPeriod"/>
            </a:pPr>
            <a:r>
              <a:rPr lang="fr-FR" sz="2000" b="1" dirty="0" smtClean="0"/>
              <a:t>Etape 1: à partir de votre inducteur sur le thème de l’Afrique, vous allez trouver un mot chacun</a:t>
            </a:r>
          </a:p>
          <a:p>
            <a:pPr>
              <a:buAutoNum type="arabicPeriod"/>
            </a:pPr>
            <a:r>
              <a:rPr lang="fr-FR" sz="2000" b="1" dirty="0" smtClean="0"/>
              <a:t>Etape 2: construire un geste en rapport avec le mot choisi</a:t>
            </a:r>
          </a:p>
          <a:p>
            <a:pPr>
              <a:buAutoNum type="arabicPeriod"/>
            </a:pPr>
            <a:r>
              <a:rPr lang="fr-FR" sz="2000" b="1" dirty="0" smtClean="0"/>
              <a:t>Etape 3: sélectionner six mots puis enrichir, faire évoluer chacun des gestes en jouant sur 2 composantes du mouvement</a:t>
            </a:r>
          </a:p>
          <a:p>
            <a:pPr>
              <a:buAutoNum type="arabicPeriod"/>
            </a:pPr>
            <a:r>
              <a:rPr lang="fr-FR" sz="2000" b="1" dirty="0" smtClean="0"/>
              <a:t>Etape 4 choisir pour chacun des six gestes une «</a:t>
            </a:r>
            <a:r>
              <a:rPr lang="fr-FR" sz="2000" b="1" smtClean="0"/>
              <a:t> extrême » </a:t>
            </a:r>
            <a:r>
              <a:rPr lang="fr-FR" sz="2000" b="1" dirty="0" smtClean="0"/>
              <a:t>parmi les 2 composantes</a:t>
            </a:r>
          </a:p>
          <a:p>
            <a:pPr>
              <a:buAutoNum type="arabicPeriod"/>
            </a:pPr>
            <a:r>
              <a:rPr lang="fr-FR" sz="2000" b="1" dirty="0" smtClean="0"/>
              <a:t>Etape 5 : réaliser une phrase dansée du choix précédent</a:t>
            </a:r>
          </a:p>
          <a:p>
            <a:pPr>
              <a:buAutoNum type="arabicPeriod"/>
            </a:pPr>
            <a:r>
              <a:rPr lang="fr-FR" sz="2000" b="1" dirty="0" smtClean="0"/>
              <a:t>Etape 6: présentation devant les autres (spectateurs)</a:t>
            </a:r>
          </a:p>
          <a:p>
            <a:pPr>
              <a:buAutoNum type="arabicPeriod"/>
            </a:pPr>
            <a:r>
              <a:rPr lang="fr-FR" sz="2000" b="1" dirty="0" smtClean="0"/>
              <a:t>A votre disposition: 4 inducteurs/ fiche « composantes du mouvement / fiches variations </a:t>
            </a:r>
          </a:p>
          <a:p>
            <a:pPr>
              <a:buAutoNum type="arabicPeriod"/>
            </a:pP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148638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8. EVALUATION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L’évaluation diagnostique, situation de référence</a:t>
            </a:r>
          </a:p>
          <a:p>
            <a:r>
              <a:rPr lang="fr-FR" b="1" dirty="0" smtClean="0">
                <a:solidFill>
                  <a:srgbClr val="7030A0"/>
                </a:solidFill>
              </a:rPr>
              <a:t>Elle respecte la logique interne de la danse tout en confrontant l’élève aux problèmes fondamentaux</a:t>
            </a:r>
          </a:p>
          <a:p>
            <a:r>
              <a:rPr lang="fr-FR" b="1" dirty="0" smtClean="0">
                <a:solidFill>
                  <a:srgbClr val="7030A0"/>
                </a:solidFill>
              </a:rPr>
              <a:t>Exemple de situation: la danse des foulards: </a:t>
            </a:r>
          </a:p>
          <a:p>
            <a:r>
              <a:rPr lang="fr-FR" b="1" dirty="0" smtClean="0">
                <a:solidFill>
                  <a:srgbClr val="7030A0"/>
                </a:solidFill>
              </a:rPr>
              <a:t>Consigne: dès que la musique commence, entrer dans l’espace scénique et faire danser le foulard qui est posé au sol. Quand la musique s’arrête, s’immobiliser dans une position donnée par l’enseignant</a:t>
            </a:r>
          </a:p>
          <a:p>
            <a:r>
              <a:rPr lang="fr-FR" b="1" dirty="0" smtClean="0">
                <a:solidFill>
                  <a:srgbClr val="7030A0"/>
                </a:solidFill>
              </a:rPr>
              <a:t>Grille d’observation: tableau</a:t>
            </a:r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72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678384"/>
              </p:ext>
            </p:extLst>
          </p:nvPr>
        </p:nvGraphicFramePr>
        <p:xfrm>
          <a:off x="541176" y="186611"/>
          <a:ext cx="11650824" cy="657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916"/>
                <a:gridCol w="3389853"/>
                <a:gridCol w="5293055"/>
              </a:tblGrid>
              <a:tr h="72436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COMPOSANTES</a:t>
                      </a:r>
                      <a:r>
                        <a:rPr lang="fr-FR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DU MOUVEMENT</a:t>
                      </a:r>
                      <a:endParaRPr lang="fr-F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COMPORTEMENTS A  OBSERVER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00873">
                <a:tc>
                  <a:txBody>
                    <a:bodyPr/>
                    <a:lstStyle/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r>
                        <a:rPr lang="fr-FR" sz="1600" b="1" dirty="0" smtClean="0"/>
                        <a:t>Le corps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Utilisation de tous les membres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L’élève est capable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produire un mouvement dans lequel ses différents membres sont en action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tête, bras, jambes, voir le tronc.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3577">
                <a:tc rowSpan="2">
                  <a:txBody>
                    <a:bodyPr/>
                    <a:lstStyle/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r>
                        <a:rPr lang="fr-FR" sz="1600" b="1" dirty="0" smtClean="0"/>
                        <a:t>L’espace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Utilisation de l’espace scénique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L’élève se déplace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proche du centre de l’espace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scénique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vers au moins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coins.</a:t>
                      </a:r>
                      <a:endParaRPr lang="fr-F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087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Alternance</a:t>
                      </a:r>
                      <a:r>
                        <a:rPr lang="fr-FR" sz="1600" b="1" baseline="0" dirty="0" smtClean="0"/>
                        <a:t> sol et debout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L’élève effectue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des mouvements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position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verticale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mais également des mouvements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 sol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(au moins 3 appuis au sol).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0873">
                <a:tc>
                  <a:txBody>
                    <a:bodyPr/>
                    <a:lstStyle/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r>
                        <a:rPr lang="fr-FR" sz="1600" b="1" dirty="0" smtClean="0"/>
                        <a:t>Le temps 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Variation de la vitesse d’exécution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L’élève est capable de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produire des mouvements avec un ou plusieurs segments qui font une action rapide ou lente.</a:t>
                      </a:r>
                      <a:endParaRPr lang="fr-F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0873">
                <a:tc>
                  <a:txBody>
                    <a:bodyPr/>
                    <a:lstStyle/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r>
                        <a:rPr lang="fr-FR" sz="1600" b="1" dirty="0" smtClean="0"/>
                        <a:t>L’imaginaire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Les mouvements sont suggestifs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mouvements de l’élève ont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sens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 évoque quelque chose aux spectateurs sans être stéréotypé.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00873">
                <a:tc>
                  <a:txBody>
                    <a:bodyPr/>
                    <a:lstStyle/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r>
                        <a:rPr lang="fr-FR" sz="1600" b="1" dirty="0" smtClean="0"/>
                        <a:t>Les autres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Interaction avec les autres danseurs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L’élève est capable de produire un mouvement ou il est en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relation avec un autre danseur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(en contact, miroir).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3577">
                <a:tc rowSpan="2">
                  <a:txBody>
                    <a:bodyPr/>
                    <a:lstStyle/>
                    <a:p>
                      <a:pPr algn="ctr"/>
                      <a:endParaRPr lang="fr-FR" sz="1600" b="1" dirty="0" smtClean="0"/>
                    </a:p>
                    <a:p>
                      <a:pPr algn="ctr"/>
                      <a:r>
                        <a:rPr lang="fr-FR" sz="1600" b="1" dirty="0" smtClean="0"/>
                        <a:t>Créativité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Propose différents mouvements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L’élève propose </a:t>
                      </a: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différents mouvements à chaque passage.</a:t>
                      </a:r>
                      <a:endParaRPr lang="fr-FR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35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Mouvements originaux / aux autres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L’élève réalise des mouvements </a:t>
                      </a:r>
                      <a:r>
                        <a:rPr lang="fr-FR" sz="1600" b="1" dirty="0" smtClean="0"/>
                        <a:t>qu’il a créé lui-même</a:t>
                      </a:r>
                      <a:r>
                        <a:rPr lang="fr-FR" sz="1600" dirty="0" smtClean="0"/>
                        <a:t>, sans reproduire celui d’un camarade.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801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L’évaluation formative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000" b="1" dirty="0" smtClean="0">
                <a:solidFill>
                  <a:srgbClr val="7030A0"/>
                </a:solidFill>
              </a:rPr>
              <a:t>Elle se situe en milieu de séquence et permet aux élèves de mesurer leurs progrès et de se rendre compte des capacités à améliorer</a:t>
            </a:r>
          </a:p>
          <a:p>
            <a:endParaRPr lang="fr-FR" sz="2000" b="1" dirty="0" smtClean="0">
              <a:solidFill>
                <a:srgbClr val="7030A0"/>
              </a:solidFill>
            </a:endParaRPr>
          </a:p>
          <a:p>
            <a:r>
              <a:rPr lang="fr-FR" sz="2000" b="1" dirty="0" smtClean="0">
                <a:solidFill>
                  <a:srgbClr val="7030A0"/>
                </a:solidFill>
              </a:rPr>
              <a:t>Les élèves sont mis en action par une situation plus précise que la situation de référence</a:t>
            </a:r>
          </a:p>
          <a:p>
            <a:endParaRPr lang="fr-FR" sz="2000" b="1" dirty="0">
              <a:solidFill>
                <a:srgbClr val="7030A0"/>
              </a:solidFill>
            </a:endParaRPr>
          </a:p>
          <a:p>
            <a:r>
              <a:rPr lang="fr-FR" sz="2000" b="1" dirty="0" smtClean="0">
                <a:solidFill>
                  <a:srgbClr val="7030A0"/>
                </a:solidFill>
              </a:rPr>
              <a:t>La grille d’observation est limitée: le respect de la consigne/ la capacité à créer des mouvements originaux/la capacité à interpréter le réel/ la capacité à produire divers gestes</a:t>
            </a:r>
            <a:endParaRPr lang="fr-FR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680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Repères d’évaluation de fin de cycle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313991"/>
            <a:ext cx="9911152" cy="40681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u="sng" dirty="0"/>
              <a:t>Exemple</a:t>
            </a:r>
            <a:r>
              <a:rPr lang="fr-FR" dirty="0"/>
              <a:t>: </a:t>
            </a:r>
            <a:r>
              <a:rPr lang="fr-FR" b="1" dirty="0"/>
              <a:t>réaliser une phrase dansée destinée à être appréciée et à émouvoir.</a:t>
            </a:r>
          </a:p>
          <a:p>
            <a:pPr marL="0" indent="0">
              <a:buNone/>
            </a:pPr>
            <a:endParaRPr lang="fr-FR" b="1" u="sng" dirty="0"/>
          </a:p>
          <a:p>
            <a:r>
              <a:rPr lang="fr-FR" b="1" u="sng" dirty="0"/>
              <a:t>Etape 1</a:t>
            </a:r>
            <a:r>
              <a:rPr lang="fr-FR" dirty="0"/>
              <a:t>: Objectifs d’apprentissage non atteints (palier 1):</a:t>
            </a:r>
          </a:p>
          <a:p>
            <a:pPr marL="0" indent="0">
              <a:buNone/>
            </a:pPr>
            <a:r>
              <a:rPr lang="fr-FR" dirty="0"/>
              <a:t>Les élèves mettent beaucoup de temps dans le choix des mots et ne parviennent pas dans le temps imparti à créer une phrase.</a:t>
            </a:r>
          </a:p>
          <a:p>
            <a:r>
              <a:rPr lang="fr-FR" b="1" u="sng" dirty="0"/>
              <a:t>Etape 2</a:t>
            </a:r>
            <a:r>
              <a:rPr lang="fr-FR" dirty="0"/>
              <a:t>: objectif d’apprentissage partiellement atteints (palier 2):</a:t>
            </a:r>
          </a:p>
          <a:p>
            <a:pPr marL="0" indent="0">
              <a:buNone/>
            </a:pPr>
            <a:r>
              <a:rPr lang="fr-FR" dirty="0"/>
              <a:t>Les élèves parviennent au choix des mots mais ont des difficultés à créer un mouvement par mot (mime).</a:t>
            </a:r>
          </a:p>
          <a:p>
            <a:r>
              <a:rPr lang="fr-FR" b="1" u="sng" dirty="0"/>
              <a:t>Etape 3</a:t>
            </a:r>
            <a:r>
              <a:rPr lang="fr-FR" dirty="0"/>
              <a:t>: objectif d’apprentissage atteints (palier 3):</a:t>
            </a:r>
          </a:p>
          <a:p>
            <a:pPr marL="0" indent="0">
              <a:buNone/>
            </a:pPr>
            <a:r>
              <a:rPr lang="fr-FR" dirty="0"/>
              <a:t>La phrase chorégraphique est choisie et construite avec les apports de chacun (souvent un ou deux élèves pilotent la construction et donnent le maximum d’idées de création). </a:t>
            </a:r>
          </a:p>
          <a:p>
            <a:r>
              <a:rPr lang="fr-FR" b="1" u="sng" dirty="0"/>
              <a:t>Etape 4</a:t>
            </a:r>
            <a:r>
              <a:rPr lang="fr-FR" dirty="0"/>
              <a:t>: objectifs d’apprentissage dépassés (palier 4):</a:t>
            </a:r>
          </a:p>
          <a:p>
            <a:pPr marL="0" indent="0">
              <a:buNone/>
            </a:pPr>
            <a:r>
              <a:rPr lang="fr-FR" dirty="0"/>
              <a:t>Tous les avis sont pris en compte et cumulés pour construire et réaliser la phrase. Les consignes et le temps imparti sont respectés.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6884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Conclusion: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3224" y="2295331"/>
            <a:ext cx="11346025" cy="4086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7030A0"/>
                </a:solidFill>
              </a:rPr>
              <a:t>Pour favoriser la créativité des élèves à travers une unité d’apprentissage en danse, il est nécessaire</a:t>
            </a:r>
          </a:p>
          <a:p>
            <a:r>
              <a:rPr lang="fr-FR" sz="2400" b="1" dirty="0" smtClean="0">
                <a:solidFill>
                  <a:srgbClr val="7030A0"/>
                </a:solidFill>
              </a:rPr>
              <a:t>D’introduire des inducteurs qui doivent être adaptés aux connaissances des élèves</a:t>
            </a:r>
          </a:p>
          <a:p>
            <a:r>
              <a:rPr lang="fr-FR" sz="2400" b="1" dirty="0" smtClean="0">
                <a:solidFill>
                  <a:srgbClr val="7030A0"/>
                </a:solidFill>
              </a:rPr>
              <a:t>Des varier les formes de groupement de travail à plusieurs  (émergence des réponses multiples)</a:t>
            </a:r>
          </a:p>
          <a:p>
            <a:r>
              <a:rPr lang="fr-FR" sz="2400" b="1" dirty="0" smtClean="0">
                <a:solidFill>
                  <a:srgbClr val="7030A0"/>
                </a:solidFill>
              </a:rPr>
              <a:t>L’enseignant </a:t>
            </a:r>
            <a:r>
              <a:rPr lang="fr-FR" sz="2400" b="1" dirty="0">
                <a:solidFill>
                  <a:srgbClr val="7030A0"/>
                </a:solidFill>
              </a:rPr>
              <a:t>doit avoir une attitude incitatrice qui valorise les différentes réponses des élèves tout en définissant clairement le but à atteindre</a:t>
            </a:r>
          </a:p>
          <a:p>
            <a:r>
              <a:rPr lang="fr-FR" sz="2400" b="1" dirty="0" smtClean="0">
                <a:solidFill>
                  <a:srgbClr val="7030A0"/>
                </a:solidFill>
              </a:rPr>
              <a:t>L’élève doit être placé en situation de recherche de solutions nouvelles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4285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PLAN DE L’ ANIMATION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65251"/>
          </a:xfrm>
        </p:spPr>
        <p:txBody>
          <a:bodyPr>
            <a:normAutofit fontScale="92500" lnSpcReduction="10000"/>
          </a:bodyPr>
          <a:lstStyle/>
          <a:p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1. REPRESENTATIONS ET DEFINITIONS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. LES NOUVEAUX PROGRAMMES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. QUELLE DANSE A L’ECOLE?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. LA CREATIVITE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. BATIR UN MODULE D’APPRENTISSAGE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. MISE EN SITUATION PUIS MISE EN COMMUN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 L’EVALUATION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. LIAISON AVEC LA MAITRISE DE LA LANGUE</a:t>
            </a:r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9</a:t>
            </a:r>
            <a:r>
              <a:rPr lang="fr-FR" sz="2400" b="1" dirty="0" smtClean="0">
                <a:solidFill>
                  <a:schemeClr val="accent2">
                    <a:lumMod val="75000"/>
                  </a:schemeClr>
                </a:solidFill>
              </a:rPr>
              <a:t> PRESENTATION DU PROJET DANSE ET POESIE</a:t>
            </a:r>
            <a:endParaRPr lang="fr-F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287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7. LIAISON AVEC LA MAITRISE DE LA LANGUE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Travail de lexique et de syntaxe, de langage oral et d’écriture </a:t>
            </a:r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d’après des spectacles visionnés, vécus, observés: compétences de l’élève spectateur </a:t>
            </a:r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 approche analytique du spectacles (données objectives): couleurs, sons, éclairages, décors, accessoires, déplacements, compositions </a:t>
            </a:r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 approche sensible : l’élève exprime ses émotions, les différencie, s’exprime sur le message transmis, ….</a:t>
            </a:r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Parcours culturel: retranscrire le thème d’une œuvre chorégraphique dans un autre domaine 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artistique et vice versa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844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Pistes de travail …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388637"/>
            <a:ext cx="8825659" cy="36311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Supports: films , photos,          affichages, cahier de danse, d’EPS.</a:t>
            </a:r>
          </a:p>
          <a:p>
            <a:pPr lvl="0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Procéder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à  des débats, interview…</a:t>
            </a:r>
          </a:p>
          <a:p>
            <a:pPr lvl="0"/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Dessiner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 moment préféré, fort, dont je me souviens le plus…</a:t>
            </a:r>
          </a:p>
          <a:p>
            <a:pPr lvl="0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Quel personnage, j’aurais aimé être, ne pas être ?</a:t>
            </a:r>
          </a:p>
          <a:p>
            <a:pPr lvl="0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 j’avais à enlever quelque chose, qu’est-ce que j’enlèverais ?</a:t>
            </a:r>
          </a:p>
          <a:p>
            <a:pPr lvl="0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 retrouvant les moments forts du spectacle et en les hiérarchisant (du plus intense au moins intense) en retrouvant l’histoire, le sens du spectacle (qu’est-ce que l’artiste voulait nous dire?)</a:t>
            </a:r>
          </a:p>
          <a:p>
            <a:pPr lvl="0"/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 écrit ou dictée à l’adulte pour les plus jeunes.</a:t>
            </a:r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Redonner </a:t>
            </a: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 titre à l’œuvre d’art</a:t>
            </a:r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</a:t>
            </a:r>
          </a:p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 titres, les mots, les dessins sont affichés et vont participer, par leur diversité, à la construction de l’imaginaire collectif,</a:t>
            </a:r>
          </a:p>
          <a:p>
            <a:pPr marL="0" indent="0">
              <a:buNone/>
            </a:pP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01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8. Présentation du projet danse et poésie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239347"/>
            <a:ext cx="10116426" cy="4310743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Dans le cadre du PEAC: parcours éducatif artistique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 culturel</a:t>
            </a:r>
          </a:p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relation avec le printemps des poètes édition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2017, dont le thème est cette année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l’Afrique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Une imprégnation culturelle: visionnages de spectacles de danse, fréquentation d’œuvres poétiques, peintures, sculptures, ….</a:t>
            </a:r>
          </a:p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création poétique des élèves</a:t>
            </a:r>
          </a:p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 réalisation chorégraphique </a:t>
            </a:r>
            <a:endParaRPr lang="fr-F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 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intervention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éventuelle d’enseignants 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l’EMMK</a:t>
            </a:r>
          </a:p>
          <a:p>
            <a:endParaRPr lang="fr-F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406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671805"/>
            <a:ext cx="8761413" cy="1604864"/>
          </a:xfrm>
        </p:spPr>
        <p:txBody>
          <a:bodyPr/>
          <a:lstStyle/>
          <a:p>
            <a:r>
              <a:rPr lang="fr-FR" sz="4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Merci de votre </a:t>
            </a:r>
            <a:r>
              <a:rPr lang="fr-FR" sz="4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attention</a:t>
            </a:r>
            <a:endParaRPr lang="fr-FR" sz="44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47054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</a:t>
            </a:r>
          </a:p>
          <a:p>
            <a:pPr marL="0" indent="0" algn="ctr">
              <a:buNone/>
            </a:pP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3061" y="2603500"/>
            <a:ext cx="4665306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498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kern="0" dirty="0">
                <a:solidFill>
                  <a:srgbClr val="FFC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Bibliographie/</a:t>
            </a:r>
            <a:r>
              <a:rPr lang="fr-FR" b="1" kern="0" dirty="0" err="1">
                <a:solidFill>
                  <a:srgbClr val="FFC00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sitographie</a:t>
            </a:r>
            <a:r>
              <a:rPr lang="fr-FR" b="1" kern="0" dirty="0">
                <a:solidFill>
                  <a:srgbClr val="7030A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br>
              <a:rPr lang="fr-FR" b="1" kern="0" dirty="0">
                <a:solidFill>
                  <a:srgbClr val="7030A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7030A0"/>
                </a:solidFill>
                <a:latin typeface="Trebuchet MS" panose="020B0603020202020204" pitchFamily="34" charset="0"/>
                <a:ea typeface="Trebuchet MS" panose="020B0603020202020204" pitchFamily="34" charset="0"/>
                <a:cs typeface="Trebuchet MS" panose="020B0603020202020204" pitchFamily="34" charset="0"/>
              </a:rPr>
              <a:t>L’école du spectateur, un art de l’écoute et du regard, </a:t>
            </a:r>
            <a:r>
              <a:rPr lang="fr-FR" dirty="0">
                <a:solidFill>
                  <a:srgbClr val="7030A0"/>
                </a:solidFill>
              </a:rPr>
              <a:t>Equipe EPS Isère</a:t>
            </a:r>
          </a:p>
          <a:p>
            <a:endParaRPr lang="fr-FR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rgbClr val="7030A0"/>
                </a:solidFill>
              </a:rPr>
              <a:t>Eduscol</a:t>
            </a:r>
            <a:r>
              <a:rPr lang="fr-FR" dirty="0">
                <a:solidFill>
                  <a:srgbClr val="7030A0"/>
                </a:solidFill>
              </a:rPr>
              <a:t>, nouveaux programmes 2015</a:t>
            </a:r>
          </a:p>
          <a:p>
            <a:endParaRPr lang="fr-FR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7030A0"/>
                </a:solidFill>
              </a:rPr>
              <a:t>La danse à l’école, Laurent ARTOUX CPD EPS 02 2009/2010, A partir des travaux de M.P. LAUCOURNET CPD EPS 02 et de l’équipe EPS de PARIS.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7030A0"/>
                </a:solidFill>
              </a:rPr>
              <a:t>La créativité des enfants, malgré ou grâce à l’éducation MC LANDRY, les éditions logiques 1997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7030A0"/>
                </a:solidFill>
              </a:rPr>
              <a:t>Danser en milieu scolaire, PEREZ et THOMAS CRDP des pays de Loire</a:t>
            </a:r>
          </a:p>
          <a:p>
            <a:endParaRPr lang="fr-FR" dirty="0"/>
          </a:p>
          <a:p>
            <a:pPr marL="2091690" marR="1412875" algn="ctr">
              <a:spcBef>
                <a:spcPts val="30"/>
              </a:spcBef>
            </a:pPr>
            <a:endParaRPr lang="fr-FR" dirty="0">
              <a:latin typeface="Trebuchet MS" panose="020B0603020202020204" pitchFamily="34" charset="0"/>
              <a:ea typeface="Trebuchet MS" panose="020B0603020202020204" pitchFamily="34" charset="0"/>
              <a:cs typeface="Trebuchet MS" panose="020B0603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134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</a:t>
            </a:r>
            <a:r>
              <a:rPr lang="fr-FR" dirty="0" smtClean="0">
                <a:solidFill>
                  <a:srgbClr val="FFC000"/>
                </a:solidFill>
              </a:rPr>
              <a:t>REPRESENTATIONS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</a:rPr>
              <a:t>POUR VOUS, </a:t>
            </a:r>
          </a:p>
          <a:p>
            <a:pPr algn="ctr"/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</a:rPr>
              <a:t>QU’EST-CE QUE DANSER?</a:t>
            </a:r>
            <a:endParaRPr lang="fr-FR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8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Définition: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90606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Larousse: l’exécution d’un ensemble de mouvements du corps volontaire et rythmé, parfois accompagné de musique et de chant</a:t>
            </a:r>
          </a:p>
          <a:p>
            <a:endParaRPr lang="fr-FR" sz="2000" b="1" dirty="0" smtClean="0">
              <a:solidFill>
                <a:srgbClr val="0070C0"/>
              </a:solidFill>
            </a:endParaRPr>
          </a:p>
          <a:p>
            <a:r>
              <a:rPr lang="fr-FR" sz="2000" b="1" dirty="0" smtClean="0">
                <a:solidFill>
                  <a:srgbClr val="0070C0"/>
                </a:solidFill>
              </a:rPr>
              <a:t>Il existe plusieurs styles de danse plus ou moins codés existent: danse traditionnelle, danse contemporaine, danse de salon, ….</a:t>
            </a:r>
          </a:p>
          <a:p>
            <a:endParaRPr lang="fr-FR" sz="2000" b="1" dirty="0">
              <a:solidFill>
                <a:srgbClr val="0070C0"/>
              </a:solidFill>
            </a:endParaRPr>
          </a:p>
          <a:p>
            <a:r>
              <a:rPr lang="fr-FR" sz="2000" b="1" dirty="0" smtClean="0">
                <a:solidFill>
                  <a:srgbClr val="0070C0"/>
                </a:solidFill>
              </a:rPr>
              <a:t>La danse comme l’expression corporelle est une discipline d’enseignement qui permet de donner aux enfants un vocabulaire gestuel riche et de développer chez eux la capacité à utiliser ce vocabulaire de façon expressive.</a:t>
            </a:r>
            <a:endParaRPr lang="fr-F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1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2. </a:t>
            </a:r>
            <a:r>
              <a:rPr lang="fr-FR" sz="3600" dirty="0" smtClean="0">
                <a:solidFill>
                  <a:srgbClr val="FFC000"/>
                </a:solidFill>
              </a:rPr>
              <a:t>LA DANSE DANS LES PROGRAMMES DE 2015</a:t>
            </a:r>
            <a:endParaRPr lang="fr-FR" sz="3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164702"/>
            <a:ext cx="8825659" cy="38550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200" b="1" dirty="0" smtClean="0">
                <a:solidFill>
                  <a:srgbClr val="C00000"/>
                </a:solidFill>
              </a:rPr>
              <a:t>CYCLE 1:</a:t>
            </a:r>
          </a:p>
          <a:p>
            <a:r>
              <a:rPr lang="fr-FR" sz="2800" b="1" dirty="0">
                <a:solidFill>
                  <a:srgbClr val="C00000"/>
                </a:solidFill>
              </a:rPr>
              <a:t>Communiquer avec les autres au travers d'actions à visée expressive ou artistique</a:t>
            </a:r>
            <a:endParaRPr lang="fr-FR" sz="2800" dirty="0">
              <a:solidFill>
                <a:srgbClr val="C00000"/>
              </a:solidFill>
            </a:endParaRPr>
          </a:p>
          <a:p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Construire et conserver une séquence d'actions et de déplacements, en relation avec d'autres partenaires, avec ou sans support musical.</a:t>
            </a:r>
          </a:p>
          <a:p>
            <a:r>
              <a:rPr lang="fr-FR" sz="2800" b="1" dirty="0">
                <a:solidFill>
                  <a:schemeClr val="accent2">
                    <a:lumMod val="75000"/>
                  </a:schemeClr>
                </a:solidFill>
              </a:rPr>
              <a:t>- Coordonner ses gestes et ses déplacements avec ceux des autres, lors de rondes et jeux chantés</a:t>
            </a: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fr-FR" sz="2800" b="1" dirty="0" smtClean="0">
                <a:solidFill>
                  <a:srgbClr val="C00000"/>
                </a:solidFill>
              </a:rPr>
              <a:t>Agir, s'exprimer, comprendre à travers les activités artistiques</a:t>
            </a:r>
            <a:endParaRPr lang="fr-FR" sz="2800" dirty="0" smtClean="0">
              <a:solidFill>
                <a:srgbClr val="C00000"/>
              </a:solidFill>
            </a:endParaRPr>
          </a:p>
          <a:p>
            <a:endParaRPr lang="fr-F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sz="3200" b="1" dirty="0" smtClean="0">
              <a:solidFill>
                <a:srgbClr val="C00000"/>
              </a:solidFill>
            </a:endParaRPr>
          </a:p>
          <a:p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43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Cycle 1: Enjeux des programmes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183363"/>
            <a:ext cx="10601617" cy="4497355"/>
          </a:xfrm>
        </p:spPr>
        <p:txBody>
          <a:bodyPr>
            <a:normAutofit fontScale="85000" lnSpcReduction="20000"/>
          </a:bodyPr>
          <a:lstStyle/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Quelles situations proposer?</a:t>
            </a:r>
          </a:p>
          <a:p>
            <a:r>
              <a:rPr lang="fr-FR" sz="2400" dirty="0" smtClean="0"/>
              <a:t>Les </a:t>
            </a:r>
            <a:r>
              <a:rPr lang="fr-FR" sz="2400" dirty="0"/>
              <a:t>situations proposées à l'enfant lui permettent de découvrir et d'affirmer ses propres possibilités </a:t>
            </a:r>
            <a:r>
              <a:rPr lang="fr-FR" sz="2400" b="1" dirty="0">
                <a:solidFill>
                  <a:srgbClr val="7030A0"/>
                </a:solidFill>
              </a:rPr>
              <a:t>d'improvisation, d'invention et de création en utilisant son corps</a:t>
            </a:r>
            <a:r>
              <a:rPr lang="fr-FR" sz="2400" b="1" dirty="0" smtClean="0">
                <a:solidFill>
                  <a:srgbClr val="7030A0"/>
                </a:solidFill>
              </a:rPr>
              <a:t>.</a:t>
            </a:r>
          </a:p>
          <a:p>
            <a:endParaRPr lang="fr-FR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Quelle mise en œuvre?</a:t>
            </a:r>
          </a:p>
          <a:p>
            <a:r>
              <a:rPr lang="fr-FR" sz="2300" dirty="0" smtClean="0"/>
              <a:t> des </a:t>
            </a:r>
            <a:r>
              <a:rPr lang="fr-FR" sz="2300" b="1" dirty="0">
                <a:solidFill>
                  <a:srgbClr val="7030A0"/>
                </a:solidFill>
              </a:rPr>
              <a:t>supports sonores variés </a:t>
            </a:r>
            <a:r>
              <a:rPr lang="fr-FR" sz="2300" dirty="0"/>
              <a:t>(musiques, bruitages, paysages sonores...) ou, au contraire, </a:t>
            </a:r>
            <a:r>
              <a:rPr lang="fr-FR" sz="2300" dirty="0" smtClean="0"/>
              <a:t>le </a:t>
            </a:r>
            <a:r>
              <a:rPr lang="fr-FR" sz="2300" b="1" dirty="0" smtClean="0">
                <a:solidFill>
                  <a:srgbClr val="7030A0"/>
                </a:solidFill>
              </a:rPr>
              <a:t>silence </a:t>
            </a:r>
            <a:r>
              <a:rPr lang="fr-FR" sz="2300" dirty="0" smtClean="0">
                <a:solidFill>
                  <a:schemeClr val="tx1"/>
                </a:solidFill>
              </a:rPr>
              <a:t>(écoute de soi et des autres). </a:t>
            </a:r>
            <a:endParaRPr lang="fr-FR" sz="2300" dirty="0">
              <a:solidFill>
                <a:schemeClr val="tx1"/>
              </a:solidFill>
            </a:endParaRPr>
          </a:p>
          <a:p>
            <a:r>
              <a:rPr lang="fr-FR" sz="2300" dirty="0" smtClean="0"/>
              <a:t> </a:t>
            </a:r>
            <a:r>
              <a:rPr lang="fr-FR" sz="2300" b="1" dirty="0">
                <a:solidFill>
                  <a:srgbClr val="7030A0"/>
                </a:solidFill>
              </a:rPr>
              <a:t>des objets initiant ou prolongeant le mouvement </a:t>
            </a:r>
            <a:r>
              <a:rPr lang="fr-FR" sz="2300" dirty="0"/>
              <a:t>(voiles, plumes, feuilles...), notamment pour les plus jeunes d'entre eux. </a:t>
            </a:r>
          </a:p>
          <a:p>
            <a:r>
              <a:rPr lang="fr-FR" sz="2300" dirty="0" smtClean="0"/>
              <a:t> </a:t>
            </a:r>
            <a:r>
              <a:rPr lang="fr-FR" sz="2300" b="1" dirty="0">
                <a:solidFill>
                  <a:srgbClr val="7030A0"/>
                </a:solidFill>
              </a:rPr>
              <a:t>des aménagements d'espace adaptés, réels ou fictifs</a:t>
            </a:r>
            <a:r>
              <a:rPr lang="fr-FR" sz="2300" dirty="0"/>
              <a:t>, incitent à de nouvelles expérimentations. </a:t>
            </a:r>
            <a:endParaRPr lang="fr-FR" sz="2300" dirty="0" smtClean="0"/>
          </a:p>
          <a:p>
            <a:r>
              <a:rPr lang="fr-FR" sz="2300" b="1" dirty="0" smtClean="0">
                <a:solidFill>
                  <a:srgbClr val="7030A0"/>
                </a:solidFill>
              </a:rPr>
              <a:t>une </a:t>
            </a:r>
            <a:r>
              <a:rPr lang="fr-FR" sz="2300" b="1" dirty="0">
                <a:solidFill>
                  <a:srgbClr val="7030A0"/>
                </a:solidFill>
              </a:rPr>
              <a:t>réalisation de groupe</a:t>
            </a:r>
            <a:r>
              <a:rPr lang="fr-FR" sz="2300" dirty="0"/>
              <a:t>. </a:t>
            </a:r>
            <a:endParaRPr lang="fr-FR" sz="2300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985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Cycle 1: Enjeux </a:t>
            </a:r>
            <a:r>
              <a:rPr lang="fr-FR" b="1" dirty="0">
                <a:solidFill>
                  <a:srgbClr val="FFC000"/>
                </a:solidFill>
              </a:rPr>
              <a:t>des </a:t>
            </a:r>
            <a:r>
              <a:rPr lang="fr-FR" b="1" dirty="0" smtClean="0">
                <a:solidFill>
                  <a:srgbClr val="FFC000"/>
                </a:solidFill>
              </a:rPr>
              <a:t>programmes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15005" cy="3416300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Permettre à l’élève de jouer </a:t>
            </a: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différents rôles: </a:t>
            </a:r>
          </a:p>
          <a:p>
            <a:r>
              <a:rPr lang="fr-FR" sz="2400" dirty="0"/>
              <a:t>L'aller-retour entre les </a:t>
            </a:r>
            <a:r>
              <a:rPr lang="fr-FR" sz="2400" b="1" dirty="0">
                <a:solidFill>
                  <a:srgbClr val="7030A0"/>
                </a:solidFill>
              </a:rPr>
              <a:t>rôles d'acteurs et de spectateurs </a:t>
            </a:r>
            <a:r>
              <a:rPr lang="fr-FR" sz="2400" dirty="0"/>
              <a:t>permet aux plus grands de mieux saisir les différentes dimensions de l'activité, les enjeux visés, le sens du</a:t>
            </a:r>
            <a:r>
              <a:rPr lang="fr-FR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progrès</a:t>
            </a:r>
            <a:r>
              <a:rPr lang="fr-FR" sz="2400" b="1" dirty="0" smtClean="0"/>
              <a:t>.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L'enfant participe ainsi à un </a:t>
            </a:r>
            <a:r>
              <a:rPr lang="fr-FR" sz="2400" b="1" dirty="0">
                <a:solidFill>
                  <a:schemeClr val="accent4">
                    <a:lumMod val="75000"/>
                  </a:schemeClr>
                </a:solidFill>
              </a:rPr>
              <a:t>projet collectif </a:t>
            </a:r>
            <a:r>
              <a:rPr lang="fr-FR" sz="2400" dirty="0"/>
              <a:t>qui peut être porté au regard d'autres spectateurs, extérieurs au groupe classe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Développer le </a:t>
            </a:r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</a:rPr>
              <a:t>langage</a:t>
            </a:r>
            <a:endParaRPr lang="fr-FR" sz="24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8133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Programmes de 2015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052735"/>
            <a:ext cx="8825659" cy="39670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200" b="1" dirty="0">
                <a:solidFill>
                  <a:srgbClr val="C00000"/>
                </a:solidFill>
              </a:rPr>
              <a:t>CYCLE 2:</a:t>
            </a:r>
          </a:p>
          <a:p>
            <a:r>
              <a:rPr lang="fr-FR" sz="3200" b="1" dirty="0">
                <a:solidFill>
                  <a:srgbClr val="C00000"/>
                </a:solidFill>
              </a:rPr>
              <a:t>S’exprimer devant les autres par une prestation artistique et/ou acrobatique .</a:t>
            </a:r>
            <a:endParaRPr lang="fr-FR" sz="3200" dirty="0">
              <a:solidFill>
                <a:srgbClr val="C00000"/>
              </a:solidFill>
            </a:endParaRPr>
          </a:p>
          <a:p>
            <a:r>
              <a:rPr lang="fr-FR" sz="2400" dirty="0"/>
              <a:t> </a:t>
            </a:r>
            <a:r>
              <a:rPr lang="fr-FR" sz="2400" b="1" dirty="0">
                <a:solidFill>
                  <a:srgbClr val="7030A0"/>
                </a:solidFill>
              </a:rPr>
              <a:t>Mobiliser le pouvoir expressif du corps, en reproduisant une séquence simple d’actions apprise ou en présentant une action qu’il a inventée .</a:t>
            </a:r>
          </a:p>
          <a:p>
            <a:endParaRPr lang="fr-FR" sz="2400" b="1" dirty="0">
              <a:solidFill>
                <a:srgbClr val="7030A0"/>
              </a:solidFill>
            </a:endParaRPr>
          </a:p>
          <a:p>
            <a:r>
              <a:rPr lang="fr-FR" sz="2400" b="1" dirty="0">
                <a:solidFill>
                  <a:srgbClr val="7030A0"/>
                </a:solidFill>
              </a:rPr>
              <a:t>S’adapter au rythme, mémoriser des pas, des figures, des éléments et des enchainements pour réaliser des actions individuelles et collectives .</a:t>
            </a:r>
          </a:p>
          <a:p>
            <a:endParaRPr lang="fr-FR" b="1" dirty="0">
              <a:solidFill>
                <a:srgbClr val="7030A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8820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Rouge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irection 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ion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1217</TotalTime>
  <Words>2453</Words>
  <Application>Microsoft Office PowerPoint</Application>
  <PresentationFormat>Grand écran</PresentationFormat>
  <Paragraphs>275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40" baseType="lpstr">
      <vt:lpstr>Arial</vt:lpstr>
      <vt:lpstr>Century Gothic</vt:lpstr>
      <vt:lpstr>Comic Sans MS</vt:lpstr>
      <vt:lpstr>Trebuchet MS</vt:lpstr>
      <vt:lpstr>Wingdings 3</vt:lpstr>
      <vt:lpstr>Direction Ion</vt:lpstr>
      <vt:lpstr>                                                                    DANSER A  L’ECOLE comment développer la créativité des élèves au travers de l’activité danse?     </vt:lpstr>
      <vt:lpstr> OBJECTIFS DE FORMATION</vt:lpstr>
      <vt:lpstr>PLAN DE L’ ANIMATION</vt:lpstr>
      <vt:lpstr>1. REPRESENTATIONS </vt:lpstr>
      <vt:lpstr>Définition: </vt:lpstr>
      <vt:lpstr>2. LA DANSE DANS LES PROGRAMMES DE 2015</vt:lpstr>
      <vt:lpstr>Cycle 1: Enjeux des programmes</vt:lpstr>
      <vt:lpstr>Cycle 1: Enjeux des programmes</vt:lpstr>
      <vt:lpstr>Programmes de 2015</vt:lpstr>
      <vt:lpstr>Programmes 2015</vt:lpstr>
      <vt:lpstr>Compétences travaillées pendant le cycle </vt:lpstr>
      <vt:lpstr>Compétences travaillées pendant le cycle </vt:lpstr>
      <vt:lpstr>4. QUELLE DANSE A L’ECOLE?</vt:lpstr>
      <vt:lpstr>Les enjeux de la danse à l’école: </vt:lpstr>
      <vt:lpstr>Les enjeux de la danse à l’école:</vt:lpstr>
      <vt:lpstr>5. LA  CREATIVITE : </vt:lpstr>
      <vt:lpstr>Le processus de création</vt:lpstr>
      <vt:lpstr>Les inducteurs</vt:lpstr>
      <vt:lpstr>Les composantes du mouvement</vt:lpstr>
      <vt:lpstr>6. BATIR UN MODULE D’APPRENTISSAGE </vt:lpstr>
      <vt:lpstr>Les incontournables de la maternelle</vt:lpstr>
      <vt:lpstr>  Déroulement de la séance:  </vt:lpstr>
      <vt:lpstr>La séance</vt:lpstr>
      <vt:lpstr>7. MISE EN SITUATION</vt:lpstr>
      <vt:lpstr>8. EVALUATION</vt:lpstr>
      <vt:lpstr>Présentation PowerPoint</vt:lpstr>
      <vt:lpstr>L’évaluation formative</vt:lpstr>
      <vt:lpstr>Repères d’évaluation de fin de cycle</vt:lpstr>
      <vt:lpstr>Conclusion:</vt:lpstr>
      <vt:lpstr>7. LIAISON AVEC LA MAITRISE DE LA LANGUE</vt:lpstr>
      <vt:lpstr>Pistes de travail …</vt:lpstr>
      <vt:lpstr>8. Présentation du projet danse et poésie</vt:lpstr>
      <vt:lpstr>Merci de votre attention</vt:lpstr>
      <vt:lpstr>Bibliographie/sitographie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DANSE A L’ECOLE</dc:title>
  <dc:creator>POMPETTE</dc:creator>
  <cp:lastModifiedBy>POMPETTE</cp:lastModifiedBy>
  <cp:revision>56</cp:revision>
  <dcterms:created xsi:type="dcterms:W3CDTF">2017-01-03T14:36:02Z</dcterms:created>
  <dcterms:modified xsi:type="dcterms:W3CDTF">2017-02-02T23:51:46Z</dcterms:modified>
</cp:coreProperties>
</file>