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69" r:id="rId7"/>
    <p:sldId id="280" r:id="rId8"/>
    <p:sldId id="268" r:id="rId9"/>
    <p:sldId id="281" r:id="rId10"/>
    <p:sldId id="277" r:id="rId11"/>
    <p:sldId id="282" r:id="rId12"/>
    <p:sldId id="278" r:id="rId13"/>
    <p:sldId id="283" r:id="rId14"/>
    <p:sldId id="279" r:id="rId15"/>
    <p:sldId id="284" r:id="rId16"/>
    <p:sldId id="276" r:id="rId17"/>
    <p:sldId id="285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843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70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3190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5799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8310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1312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6088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687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107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7624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3847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2F5B-72B4-4641-A246-AC3D62CAE68B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3EA5B-D189-4A46-9053-CBA458A531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56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Hover r:id="" action="ppaction://hlinkshowjump?jump=nextslide"/>
          </p:cNvPr>
          <p:cNvSpPr txBox="1"/>
          <p:nvPr/>
        </p:nvSpPr>
        <p:spPr>
          <a:xfrm>
            <a:off x="179512" y="69563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1.Un texte est composé de phrases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3418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Click r:id="rId2" action="ppaction://hlinksldjump"/>
          </p:cNvPr>
          <p:cNvSpPr txBox="1"/>
          <p:nvPr/>
        </p:nvSpPr>
        <p:spPr>
          <a:xfrm>
            <a:off x="2555776" y="2060848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andara" panose="020E0502030303020204" pitchFamily="34" charset="0"/>
              </a:rPr>
              <a:t>tar </a:t>
            </a:r>
            <a:r>
              <a:rPr lang="fr-FR" sz="4000" dirty="0">
                <a:latin typeface="Candara" panose="020E0502030303020204" pitchFamily="34" charset="0"/>
              </a:rPr>
              <a:t>-</a:t>
            </a:r>
            <a:r>
              <a:rPr lang="fr-FR" sz="4000" dirty="0" smtClean="0">
                <a:latin typeface="Candara" panose="020E0502030303020204" pitchFamily="34" charset="0"/>
              </a:rPr>
              <a:t> tir - </a:t>
            </a:r>
            <a:r>
              <a:rPr lang="fr-FR" sz="4000" dirty="0" err="1">
                <a:latin typeface="Candara" panose="020E0502030303020204" pitchFamily="34" charset="0"/>
              </a:rPr>
              <a:t>t</a:t>
            </a:r>
            <a:r>
              <a:rPr lang="fr-FR" sz="4000" dirty="0" err="1" smtClean="0">
                <a:latin typeface="Candara" panose="020E0502030303020204" pitchFamily="34" charset="0"/>
              </a:rPr>
              <a:t>or</a:t>
            </a:r>
            <a:r>
              <a:rPr lang="fr-FR" sz="4000" dirty="0" smtClean="0">
                <a:latin typeface="Candara" panose="020E0502030303020204" pitchFamily="34" charset="0"/>
              </a:rPr>
              <a:t> - art</a:t>
            </a:r>
          </a:p>
          <a:p>
            <a:r>
              <a:rPr lang="fr-FR" sz="4000" dirty="0" smtClean="0">
                <a:latin typeface="Candara" panose="020E0502030303020204" pitchFamily="34" charset="0"/>
              </a:rPr>
              <a:t> tu - ut - </a:t>
            </a:r>
            <a:r>
              <a:rPr lang="fr-FR" sz="4000" dirty="0" err="1" smtClean="0">
                <a:latin typeface="Candara" panose="020E0502030303020204" pitchFamily="34" charset="0"/>
              </a:rPr>
              <a:t>ot</a:t>
            </a:r>
            <a:r>
              <a:rPr lang="fr-FR" sz="4000" dirty="0" smtClean="0">
                <a:latin typeface="Candara" panose="020E0502030303020204" pitchFamily="34" charset="0"/>
              </a:rPr>
              <a:t> - </a:t>
            </a:r>
            <a:r>
              <a:rPr lang="fr-FR" sz="4000" dirty="0" err="1" smtClean="0">
                <a:latin typeface="Candara" panose="020E0502030303020204" pitchFamily="34" charset="0"/>
              </a:rPr>
              <a:t>at</a:t>
            </a:r>
            <a:r>
              <a:rPr lang="fr-FR" sz="4000" dirty="0" smtClean="0">
                <a:latin typeface="Candara" panose="020E0502030303020204" pitchFamily="34" charset="0"/>
              </a:rPr>
              <a:t> </a:t>
            </a:r>
          </a:p>
          <a:p>
            <a:endParaRPr lang="fr-FR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5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Hover r:id="" action="ppaction://hlinkshowjump?jump=nextslide"/>
          </p:cNvPr>
          <p:cNvSpPr txBox="1"/>
          <p:nvPr/>
        </p:nvSpPr>
        <p:spPr>
          <a:xfrm>
            <a:off x="179512" y="69563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a typeface="Verdana" panose="020B0604030504040204" pitchFamily="34" charset="0"/>
                <a:cs typeface="Verdana" panose="020B0604030504040204" pitchFamily="34" charset="0"/>
              </a:rPr>
              <a:t>1.Un texte est composé de phrases</a:t>
            </a:r>
            <a:endParaRPr lang="fr-FR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06497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est un petit garçon qui travaille à l’abattis. Il a ramassé sept kilos de patates.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6" name="ZoneTexte 5">
            <a:hlinkClick r:id="rId2" action="ppaction://hlinksldjump"/>
          </p:cNvPr>
          <p:cNvSpPr txBox="1"/>
          <p:nvPr/>
        </p:nvSpPr>
        <p:spPr>
          <a:xfrm>
            <a:off x="395536" y="19883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2.Une phrase est composée de mots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8" y="33569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3.Un mot est composé de syllabes</a:t>
            </a:r>
            <a:endParaRPr lang="fr-FR" dirty="0"/>
          </a:p>
        </p:txBody>
      </p:sp>
      <p:sp>
        <p:nvSpPr>
          <p:cNvPr id="8" name="ZoneTexte 7">
            <a:hlinkClick r:id="rId3" action="ppaction://hlinksldjump"/>
          </p:cNvPr>
          <p:cNvSpPr txBox="1"/>
          <p:nvPr/>
        </p:nvSpPr>
        <p:spPr>
          <a:xfrm>
            <a:off x="557554" y="2357632"/>
            <a:ext cx="315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est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un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petit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92D050"/>
                </a:solidFill>
                <a:latin typeface="Candara" panose="020E0502030303020204" pitchFamily="34" charset="0"/>
              </a:rPr>
              <a:t>garçon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qui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travaille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à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l’abattis.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1600" y="479715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4.Une syllabe est composé de phonèmes</a:t>
            </a:r>
            <a:endParaRPr lang="fr-FR" dirty="0"/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1331640" y="374761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  <a:r>
              <a:rPr lang="fr-FR" sz="1200" dirty="0" err="1" smtClean="0">
                <a:latin typeface="Candara" panose="020E0502030303020204" pitchFamily="34" charset="0"/>
              </a:rPr>
              <a:t>bili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1200" dirty="0" smtClean="0">
                <a:latin typeface="Candara" panose="020E0502030303020204" pitchFamily="34" charset="0"/>
              </a:rPr>
              <a:t>vaille</a:t>
            </a:r>
            <a:endParaRPr lang="fr-FR" sz="1200" dirty="0">
              <a:latin typeface="Candara" panose="020E0502030303020204" pitchFamily="34" charset="0"/>
            </a:endParaRPr>
          </a:p>
          <a:p>
            <a:r>
              <a:rPr lang="fr-FR" sz="1200" dirty="0" smtClean="0">
                <a:latin typeface="Candara" panose="020E0502030303020204" pitchFamily="34" charset="0"/>
              </a:rPr>
              <a:t>pe</a:t>
            </a:r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pa</a:t>
            </a:r>
            <a:r>
              <a:rPr lang="fr-FR" sz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tes</a:t>
            </a:r>
          </a:p>
          <a:p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sept</a:t>
            </a:r>
            <a:endParaRPr lang="fr-FR" sz="12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4048" y="479715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1.Composer et écrire de nouvelles syllabes</a:t>
            </a:r>
            <a:endParaRPr lang="fr-FR" dirty="0"/>
          </a:p>
        </p:txBody>
      </p:sp>
      <p:sp>
        <p:nvSpPr>
          <p:cNvPr id="12" name="ZoneTexte 11">
            <a:hlinkClick r:id="rId3" action="ppaction://hlinksldjump"/>
          </p:cNvPr>
          <p:cNvSpPr txBox="1"/>
          <p:nvPr/>
        </p:nvSpPr>
        <p:spPr>
          <a:xfrm>
            <a:off x="1935220" y="5101732"/>
            <a:ext cx="588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endParaRPr lang="fr-FR" sz="1200" dirty="0" smtClean="0">
              <a:solidFill>
                <a:srgbClr val="00B050"/>
              </a:solidFill>
              <a:latin typeface="Candara" panose="020E0502030303020204" pitchFamily="34" charset="0"/>
            </a:endParaRPr>
          </a:p>
          <a:p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</a:p>
          <a:p>
            <a:r>
              <a:rPr lang="fr-FR" sz="1200" dirty="0">
                <a:solidFill>
                  <a:srgbClr val="FFC000"/>
                </a:solidFill>
                <a:latin typeface="Candara" panose="020E0502030303020204" pitchFamily="34" charset="0"/>
              </a:rPr>
              <a:t>t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e</a:t>
            </a:r>
            <a:r>
              <a:rPr lang="fr-FR" sz="1200" dirty="0" smtClean="0">
                <a:latin typeface="Candara" panose="020E0502030303020204" pitchFamily="34" charset="0"/>
              </a:rPr>
              <a:t>  </a:t>
            </a:r>
            <a:endParaRPr lang="fr-FR" sz="1200" dirty="0">
              <a:latin typeface="Candara" panose="020E0502030303020204" pitchFamily="34" charset="0"/>
            </a:endParaRPr>
          </a:p>
          <a:p>
            <a:r>
              <a:rPr lang="fr-FR" sz="1200" dirty="0" err="1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1200" dirty="0" smtClean="0">
                <a:latin typeface="Candara" panose="020E0502030303020204" pitchFamily="34" charset="0"/>
              </a:rPr>
              <a:t>                   </a:t>
            </a:r>
            <a:endParaRPr lang="fr-FR" sz="12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ZoneTexte 12">
            <a:hlinkClick r:id="rId3" action="ppaction://hlinksldjump"/>
          </p:cNvPr>
          <p:cNvSpPr txBox="1"/>
          <p:nvPr/>
        </p:nvSpPr>
        <p:spPr>
          <a:xfrm>
            <a:off x="2920394" y="5286398"/>
            <a:ext cx="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est</a:t>
            </a:r>
          </a:p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Pe</a:t>
            </a:r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ZoneTexte 13"/>
              <p:cNvSpPr txBox="1"/>
              <p:nvPr/>
            </p:nvSpPr>
            <p:spPr>
              <a:xfrm>
                <a:off x="2428977" y="5378732"/>
                <a:ext cx="5370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</m:oMath>
                  </m:oMathPara>
                </a14:m>
                <a:endParaRPr lang="fr-F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977" y="5378732"/>
                <a:ext cx="537099" cy="27699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>
            <a:hlinkClick r:id="rId3" action="ppaction://hlinksldjump"/>
          </p:cNvPr>
          <p:cNvSpPr txBox="1"/>
          <p:nvPr/>
        </p:nvSpPr>
        <p:spPr>
          <a:xfrm>
            <a:off x="5796136" y="537873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ndara" panose="020E0502030303020204" pitchFamily="34" charset="0"/>
              </a:rPr>
              <a:t>tar </a:t>
            </a:r>
            <a:r>
              <a:rPr lang="fr-FR" sz="1200" dirty="0">
                <a:latin typeface="Candara" panose="020E0502030303020204" pitchFamily="34" charset="0"/>
              </a:rPr>
              <a:t>-</a:t>
            </a:r>
            <a:r>
              <a:rPr lang="fr-FR" sz="1200" dirty="0" smtClean="0">
                <a:latin typeface="Candara" panose="020E0502030303020204" pitchFamily="34" charset="0"/>
              </a:rPr>
              <a:t> tir - </a:t>
            </a:r>
            <a:r>
              <a:rPr lang="fr-FR" sz="1200" dirty="0" err="1">
                <a:latin typeface="Candara" panose="020E0502030303020204" pitchFamily="34" charset="0"/>
              </a:rPr>
              <a:t>t</a:t>
            </a:r>
            <a:r>
              <a:rPr lang="fr-FR" sz="1200" dirty="0" err="1" smtClean="0">
                <a:latin typeface="Candara" panose="020E0502030303020204" pitchFamily="34" charset="0"/>
              </a:rPr>
              <a:t>or</a:t>
            </a:r>
            <a:r>
              <a:rPr lang="fr-FR" sz="1200" dirty="0" smtClean="0">
                <a:latin typeface="Candara" panose="020E0502030303020204" pitchFamily="34" charset="0"/>
              </a:rPr>
              <a:t> - art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tu - ut - </a:t>
            </a:r>
            <a:r>
              <a:rPr lang="fr-FR" sz="1200" dirty="0" err="1" smtClean="0">
                <a:latin typeface="Candara" panose="020E0502030303020204" pitchFamily="34" charset="0"/>
              </a:rPr>
              <a:t>ot</a:t>
            </a:r>
            <a:r>
              <a:rPr lang="fr-FR" sz="1200" dirty="0" smtClean="0">
                <a:latin typeface="Candara" panose="020E0502030303020204" pitchFamily="34" charset="0"/>
              </a:rPr>
              <a:t> - </a:t>
            </a:r>
            <a:r>
              <a:rPr lang="fr-FR" sz="1200" dirty="0" err="1" smtClean="0">
                <a:latin typeface="Candara" panose="020E0502030303020204" pitchFamily="34" charset="0"/>
              </a:rPr>
              <a:t>at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</a:p>
          <a:p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148064" y="335699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2.Combiner des syllabes + Ecrire de nouveaux mots</a:t>
            </a:r>
            <a:endParaRPr lang="fr-FR" dirty="0"/>
          </a:p>
        </p:txBody>
      </p:sp>
      <p:sp>
        <p:nvSpPr>
          <p:cNvPr id="17" name="Flèche droite 16"/>
          <p:cNvSpPr/>
          <p:nvPr/>
        </p:nvSpPr>
        <p:spPr>
          <a:xfrm rot="4374281">
            <a:off x="2081036" y="1604549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4374281">
            <a:off x="2499705" y="2889418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 rot="4374281">
            <a:off x="2945131" y="4371013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 rot="17355762">
            <a:off x="5832139" y="4252250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861468" y="6167045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Découverte du principe Alphabétique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[t]   s’écrit    t ou tt (graphème)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Flèche courbée vers le haut 23"/>
          <p:cNvSpPr/>
          <p:nvPr/>
        </p:nvSpPr>
        <p:spPr>
          <a:xfrm>
            <a:off x="3508694" y="5589240"/>
            <a:ext cx="2287442" cy="664623"/>
          </a:xfrm>
          <a:prstGeom prst="curvedUpArrow">
            <a:avLst>
              <a:gd name="adj1" fmla="val 44075"/>
              <a:gd name="adj2" fmla="val 7734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94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Click r:id="rId2" action="ppaction://hlinksldjump"/>
          </p:cNvPr>
          <p:cNvSpPr txBox="1"/>
          <p:nvPr/>
        </p:nvSpPr>
        <p:spPr>
          <a:xfrm>
            <a:off x="683568" y="2321585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ndara" panose="020E0502030303020204" pitchFamily="34" charset="0"/>
              </a:rPr>
              <a:t>raté - trottinette - tâche - rature - tire - tarte - tortue </a:t>
            </a:r>
            <a:endParaRPr lang="fr-FR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5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Hover r:id="" action="ppaction://hlinkshowjump?jump=nextslide"/>
          </p:cNvPr>
          <p:cNvSpPr txBox="1"/>
          <p:nvPr/>
        </p:nvSpPr>
        <p:spPr>
          <a:xfrm>
            <a:off x="179512" y="69563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a typeface="Verdana" panose="020B0604030504040204" pitchFamily="34" charset="0"/>
                <a:cs typeface="Verdana" panose="020B0604030504040204" pitchFamily="34" charset="0"/>
              </a:rPr>
              <a:t>1.Un texte est composé de phrases</a:t>
            </a:r>
            <a:endParaRPr lang="fr-FR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06497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est un petit garçon qui travaille à l’abattis. Il a ramassé sept kilos de patates.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6" name="ZoneTexte 5">
            <a:hlinkClick r:id="rId2" action="ppaction://hlinksldjump"/>
          </p:cNvPr>
          <p:cNvSpPr txBox="1"/>
          <p:nvPr/>
        </p:nvSpPr>
        <p:spPr>
          <a:xfrm>
            <a:off x="395536" y="19883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2.Une phrase est composée de mots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8" y="33569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3.Un mot est composé de syllabes</a:t>
            </a:r>
            <a:endParaRPr lang="fr-FR" dirty="0"/>
          </a:p>
        </p:txBody>
      </p:sp>
      <p:sp>
        <p:nvSpPr>
          <p:cNvPr id="8" name="ZoneTexte 7">
            <a:hlinkClick r:id="rId3" action="ppaction://hlinksldjump"/>
          </p:cNvPr>
          <p:cNvSpPr txBox="1"/>
          <p:nvPr/>
        </p:nvSpPr>
        <p:spPr>
          <a:xfrm>
            <a:off x="557554" y="2357632"/>
            <a:ext cx="315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est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un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petit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92D050"/>
                </a:solidFill>
                <a:latin typeface="Candara" panose="020E0502030303020204" pitchFamily="34" charset="0"/>
              </a:rPr>
              <a:t>garçon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qui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travaille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à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l’abattis.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1600" y="479715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4.Une syllabe est composé de phonèmes</a:t>
            </a:r>
            <a:endParaRPr lang="fr-FR" dirty="0"/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1331640" y="374761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  <a:r>
              <a:rPr lang="fr-FR" sz="1200" dirty="0" err="1" smtClean="0">
                <a:latin typeface="Candara" panose="020E0502030303020204" pitchFamily="34" charset="0"/>
              </a:rPr>
              <a:t>bili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1200" dirty="0" smtClean="0">
                <a:latin typeface="Candara" panose="020E0502030303020204" pitchFamily="34" charset="0"/>
              </a:rPr>
              <a:t>vaille</a:t>
            </a:r>
            <a:endParaRPr lang="fr-FR" sz="1200" dirty="0">
              <a:latin typeface="Candara" panose="020E0502030303020204" pitchFamily="34" charset="0"/>
            </a:endParaRPr>
          </a:p>
          <a:p>
            <a:r>
              <a:rPr lang="fr-FR" sz="1200" dirty="0" smtClean="0">
                <a:latin typeface="Candara" panose="020E0502030303020204" pitchFamily="34" charset="0"/>
              </a:rPr>
              <a:t>pe</a:t>
            </a:r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pa</a:t>
            </a:r>
            <a:r>
              <a:rPr lang="fr-FR" sz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tes</a:t>
            </a:r>
          </a:p>
          <a:p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sept</a:t>
            </a:r>
            <a:endParaRPr lang="fr-FR" sz="12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4048" y="479715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1.Composer et écrire de nouvelles syllabes</a:t>
            </a:r>
            <a:endParaRPr lang="fr-FR" dirty="0"/>
          </a:p>
        </p:txBody>
      </p:sp>
      <p:sp>
        <p:nvSpPr>
          <p:cNvPr id="12" name="ZoneTexte 11">
            <a:hlinkClick r:id="rId3" action="ppaction://hlinksldjump"/>
          </p:cNvPr>
          <p:cNvSpPr txBox="1"/>
          <p:nvPr/>
        </p:nvSpPr>
        <p:spPr>
          <a:xfrm>
            <a:off x="1935220" y="5101732"/>
            <a:ext cx="588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endParaRPr lang="fr-FR" sz="1200" dirty="0" smtClean="0">
              <a:solidFill>
                <a:srgbClr val="00B050"/>
              </a:solidFill>
              <a:latin typeface="Candara" panose="020E0502030303020204" pitchFamily="34" charset="0"/>
            </a:endParaRPr>
          </a:p>
          <a:p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</a:p>
          <a:p>
            <a:r>
              <a:rPr lang="fr-FR" sz="1200" dirty="0">
                <a:solidFill>
                  <a:srgbClr val="FFC000"/>
                </a:solidFill>
                <a:latin typeface="Candara" panose="020E0502030303020204" pitchFamily="34" charset="0"/>
              </a:rPr>
              <a:t>t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e</a:t>
            </a:r>
            <a:r>
              <a:rPr lang="fr-FR" sz="1200" dirty="0" smtClean="0">
                <a:latin typeface="Candara" panose="020E0502030303020204" pitchFamily="34" charset="0"/>
              </a:rPr>
              <a:t>  </a:t>
            </a:r>
            <a:endParaRPr lang="fr-FR" sz="1200" dirty="0">
              <a:latin typeface="Candara" panose="020E0502030303020204" pitchFamily="34" charset="0"/>
            </a:endParaRPr>
          </a:p>
          <a:p>
            <a:r>
              <a:rPr lang="fr-FR" sz="1200" dirty="0" err="1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1200" dirty="0" smtClean="0">
                <a:latin typeface="Candara" panose="020E0502030303020204" pitchFamily="34" charset="0"/>
              </a:rPr>
              <a:t>                   </a:t>
            </a:r>
            <a:endParaRPr lang="fr-FR" sz="12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ZoneTexte 12">
            <a:hlinkClick r:id="rId3" action="ppaction://hlinksldjump"/>
          </p:cNvPr>
          <p:cNvSpPr txBox="1"/>
          <p:nvPr/>
        </p:nvSpPr>
        <p:spPr>
          <a:xfrm>
            <a:off x="2920394" y="5286398"/>
            <a:ext cx="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est</a:t>
            </a:r>
          </a:p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pe</a:t>
            </a:r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ZoneTexte 13"/>
              <p:cNvSpPr txBox="1"/>
              <p:nvPr/>
            </p:nvSpPr>
            <p:spPr>
              <a:xfrm>
                <a:off x="2428977" y="5378732"/>
                <a:ext cx="5370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</m:oMath>
                  </m:oMathPara>
                </a14:m>
                <a:endParaRPr lang="fr-F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977" y="5378732"/>
                <a:ext cx="537099" cy="27699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>
            <a:hlinkClick r:id="rId3" action="ppaction://hlinksldjump"/>
          </p:cNvPr>
          <p:cNvSpPr txBox="1"/>
          <p:nvPr/>
        </p:nvSpPr>
        <p:spPr>
          <a:xfrm>
            <a:off x="5796136" y="537873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ndara" panose="020E0502030303020204" pitchFamily="34" charset="0"/>
              </a:rPr>
              <a:t>tar </a:t>
            </a:r>
            <a:r>
              <a:rPr lang="fr-FR" sz="1200" dirty="0">
                <a:latin typeface="Candara" panose="020E0502030303020204" pitchFamily="34" charset="0"/>
              </a:rPr>
              <a:t>-</a:t>
            </a:r>
            <a:r>
              <a:rPr lang="fr-FR" sz="1200" dirty="0" smtClean="0">
                <a:latin typeface="Candara" panose="020E0502030303020204" pitchFamily="34" charset="0"/>
              </a:rPr>
              <a:t> tir - </a:t>
            </a:r>
            <a:r>
              <a:rPr lang="fr-FR" sz="1200" dirty="0" err="1">
                <a:latin typeface="Candara" panose="020E0502030303020204" pitchFamily="34" charset="0"/>
              </a:rPr>
              <a:t>t</a:t>
            </a:r>
            <a:r>
              <a:rPr lang="fr-FR" sz="1200" dirty="0" err="1" smtClean="0">
                <a:latin typeface="Candara" panose="020E0502030303020204" pitchFamily="34" charset="0"/>
              </a:rPr>
              <a:t>or</a:t>
            </a:r>
            <a:r>
              <a:rPr lang="fr-FR" sz="1200" dirty="0" smtClean="0">
                <a:latin typeface="Candara" panose="020E0502030303020204" pitchFamily="34" charset="0"/>
              </a:rPr>
              <a:t> - art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tu - ut - </a:t>
            </a:r>
            <a:r>
              <a:rPr lang="fr-FR" sz="1200" dirty="0" err="1" smtClean="0">
                <a:latin typeface="Candara" panose="020E0502030303020204" pitchFamily="34" charset="0"/>
              </a:rPr>
              <a:t>ot</a:t>
            </a:r>
            <a:r>
              <a:rPr lang="fr-FR" sz="1200" dirty="0" smtClean="0">
                <a:latin typeface="Candara" panose="020E0502030303020204" pitchFamily="34" charset="0"/>
              </a:rPr>
              <a:t> - </a:t>
            </a:r>
            <a:r>
              <a:rPr lang="fr-FR" sz="1200" dirty="0" err="1" smtClean="0">
                <a:latin typeface="Candara" panose="020E0502030303020204" pitchFamily="34" charset="0"/>
              </a:rPr>
              <a:t>at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</a:p>
          <a:p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156448" y="335699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2.Combiner des syllabes + Ecrire de nouveaux mots</a:t>
            </a:r>
            <a:endParaRPr lang="fr-FR" dirty="0"/>
          </a:p>
        </p:txBody>
      </p:sp>
      <p:sp>
        <p:nvSpPr>
          <p:cNvPr id="17" name="ZoneTexte 16">
            <a:hlinkClick r:id="rId3" action="ppaction://hlinksldjump"/>
          </p:cNvPr>
          <p:cNvSpPr txBox="1"/>
          <p:nvPr/>
        </p:nvSpPr>
        <p:spPr>
          <a:xfrm>
            <a:off x="4934516" y="3932278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ndara" panose="020E0502030303020204" pitchFamily="34" charset="0"/>
              </a:rPr>
              <a:t>raté - trottinette - tache - rature - tire - tarte - tortue 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364088" y="19883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3.Ecrire de nouvelles phrases</a:t>
            </a:r>
            <a:endParaRPr lang="fr-FR" dirty="0"/>
          </a:p>
        </p:txBody>
      </p:sp>
      <p:sp>
        <p:nvSpPr>
          <p:cNvPr id="19" name="Flèche droite 18"/>
          <p:cNvSpPr/>
          <p:nvPr/>
        </p:nvSpPr>
        <p:spPr>
          <a:xfrm rot="4374281">
            <a:off x="2009028" y="1604549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 rot="4374281">
            <a:off x="2427697" y="2889418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 rot="4374281">
            <a:off x="2873123" y="4371013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 rot="17355762">
            <a:off x="5773154" y="4304326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 rot="17355762">
            <a:off x="6133194" y="2864166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2869852" y="6167045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Découverte du principe Alphabétique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[t]   s’écrit        t ou tt (graphème)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6" name="Flèche courbée vers le haut 25"/>
          <p:cNvSpPr/>
          <p:nvPr/>
        </p:nvSpPr>
        <p:spPr>
          <a:xfrm>
            <a:off x="3508694" y="5589240"/>
            <a:ext cx="2287442" cy="664623"/>
          </a:xfrm>
          <a:prstGeom prst="curvedUpArrow">
            <a:avLst>
              <a:gd name="adj1" fmla="val 44075"/>
              <a:gd name="adj2" fmla="val 7734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16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Click r:id="rId2" action="ppaction://hlinksldjump"/>
          </p:cNvPr>
          <p:cNvSpPr txBox="1"/>
          <p:nvPr/>
        </p:nvSpPr>
        <p:spPr>
          <a:xfrm>
            <a:off x="35496" y="2138080"/>
            <a:ext cx="9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Candara" panose="020E0502030303020204" pitchFamily="34" charset="0"/>
              </a:rPr>
              <a:t>Tibili</a:t>
            </a:r>
            <a:r>
              <a:rPr lang="fr-FR" sz="4000" dirty="0" smtClean="0">
                <a:latin typeface="Candara" panose="020E0502030303020204" pitchFamily="34" charset="0"/>
              </a:rPr>
              <a:t> porte les patates sur le bateau.</a:t>
            </a:r>
          </a:p>
          <a:p>
            <a:pPr algn="ctr"/>
            <a:r>
              <a:rPr lang="fr-FR" sz="4000" dirty="0" smtClean="0">
                <a:latin typeface="Candara" panose="020E0502030303020204" pitchFamily="34" charset="0"/>
              </a:rPr>
              <a:t> La tortue verte traverse la route.</a:t>
            </a:r>
          </a:p>
          <a:p>
            <a:pPr algn="ctr"/>
            <a:endParaRPr lang="fr-FR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5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Hover r:id="" action="ppaction://hlinkshowjump?jump=nextslide"/>
          </p:cNvPr>
          <p:cNvSpPr txBox="1"/>
          <p:nvPr/>
        </p:nvSpPr>
        <p:spPr>
          <a:xfrm>
            <a:off x="179512" y="69563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ea typeface="Verdana" panose="020B0604030504040204" pitchFamily="34" charset="0"/>
                <a:cs typeface="Verdana" panose="020B0604030504040204" pitchFamily="34" charset="0"/>
              </a:rPr>
              <a:t>1.Un texte est composé de phrases</a:t>
            </a:r>
            <a:endParaRPr lang="fr-FR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06497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est un petit garçon qui travaille à l’abattis. Il a ramassé sept kilos de patates.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6" name="ZoneTexte 5">
            <a:hlinkClick r:id="rId2" action="ppaction://hlinksldjump"/>
          </p:cNvPr>
          <p:cNvSpPr txBox="1"/>
          <p:nvPr/>
        </p:nvSpPr>
        <p:spPr>
          <a:xfrm>
            <a:off x="395536" y="19883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2.Une phrase est composée de mots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8" y="33569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3.Un mot est composé de syllabes</a:t>
            </a:r>
            <a:endParaRPr lang="fr-FR" b="1" dirty="0"/>
          </a:p>
        </p:txBody>
      </p:sp>
      <p:sp>
        <p:nvSpPr>
          <p:cNvPr id="8" name="ZoneTexte 7">
            <a:hlinkClick r:id="rId3" action="ppaction://hlinksldjump"/>
          </p:cNvPr>
          <p:cNvSpPr txBox="1"/>
          <p:nvPr/>
        </p:nvSpPr>
        <p:spPr>
          <a:xfrm>
            <a:off x="557554" y="2357632"/>
            <a:ext cx="315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est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un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petit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92D050"/>
                </a:solidFill>
                <a:latin typeface="Candara" panose="020E0502030303020204" pitchFamily="34" charset="0"/>
              </a:rPr>
              <a:t>garçon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qui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travaille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à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l’abattis.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1600" y="479715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4.Une syllabe est composé de phonèmes</a:t>
            </a:r>
            <a:endParaRPr lang="fr-FR" b="1" dirty="0"/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1331640" y="374761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  <a:r>
              <a:rPr lang="fr-FR" sz="1200" dirty="0" err="1" smtClean="0">
                <a:latin typeface="Candara" panose="020E0502030303020204" pitchFamily="34" charset="0"/>
              </a:rPr>
              <a:t>bili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1200" dirty="0" smtClean="0">
                <a:latin typeface="Candara" panose="020E0502030303020204" pitchFamily="34" charset="0"/>
              </a:rPr>
              <a:t>vaille</a:t>
            </a:r>
            <a:endParaRPr lang="fr-FR" sz="1200" dirty="0">
              <a:latin typeface="Candara" panose="020E0502030303020204" pitchFamily="34" charset="0"/>
            </a:endParaRPr>
          </a:p>
          <a:p>
            <a:r>
              <a:rPr lang="fr-FR" sz="1200" dirty="0" smtClean="0">
                <a:latin typeface="Candara" panose="020E0502030303020204" pitchFamily="34" charset="0"/>
              </a:rPr>
              <a:t>Pe</a:t>
            </a:r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Pa</a:t>
            </a:r>
            <a:r>
              <a:rPr lang="fr-FR" sz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tes</a:t>
            </a:r>
          </a:p>
          <a:p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Sept</a:t>
            </a:r>
            <a:endParaRPr lang="fr-FR" sz="12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4048" y="479715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1.Composer et écrire de nouvelles syllabes</a:t>
            </a:r>
            <a:endParaRPr lang="fr-FR" b="1" dirty="0"/>
          </a:p>
        </p:txBody>
      </p:sp>
      <p:sp>
        <p:nvSpPr>
          <p:cNvPr id="12" name="ZoneTexte 11">
            <a:hlinkClick r:id="rId3" action="ppaction://hlinksldjump"/>
          </p:cNvPr>
          <p:cNvSpPr txBox="1"/>
          <p:nvPr/>
        </p:nvSpPr>
        <p:spPr>
          <a:xfrm>
            <a:off x="1935220" y="5101732"/>
            <a:ext cx="588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endParaRPr lang="fr-FR" sz="1200" dirty="0" smtClean="0">
              <a:solidFill>
                <a:srgbClr val="00B050"/>
              </a:solidFill>
              <a:latin typeface="Candara" panose="020E0502030303020204" pitchFamily="34" charset="0"/>
            </a:endParaRPr>
          </a:p>
          <a:p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</a:p>
          <a:p>
            <a:r>
              <a:rPr lang="fr-FR" sz="1200" dirty="0">
                <a:solidFill>
                  <a:srgbClr val="FFC000"/>
                </a:solidFill>
                <a:latin typeface="Candara" panose="020E0502030303020204" pitchFamily="34" charset="0"/>
              </a:rPr>
              <a:t>T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e</a:t>
            </a:r>
            <a:r>
              <a:rPr lang="fr-FR" sz="1200" dirty="0" smtClean="0">
                <a:latin typeface="Candara" panose="020E0502030303020204" pitchFamily="34" charset="0"/>
              </a:rPr>
              <a:t>  </a:t>
            </a:r>
            <a:endParaRPr lang="fr-FR" sz="1200" dirty="0">
              <a:latin typeface="Candara" panose="020E0502030303020204" pitchFamily="34" charset="0"/>
            </a:endParaRPr>
          </a:p>
          <a:p>
            <a:r>
              <a:rPr lang="fr-FR" sz="1200" dirty="0" err="1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1200" dirty="0" smtClean="0">
                <a:latin typeface="Candara" panose="020E0502030303020204" pitchFamily="34" charset="0"/>
              </a:rPr>
              <a:t>                   </a:t>
            </a:r>
            <a:endParaRPr lang="fr-FR" sz="12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ZoneTexte 12">
            <a:hlinkClick r:id="rId3" action="ppaction://hlinksldjump"/>
          </p:cNvPr>
          <p:cNvSpPr txBox="1"/>
          <p:nvPr/>
        </p:nvSpPr>
        <p:spPr>
          <a:xfrm>
            <a:off x="2920394" y="5286398"/>
            <a:ext cx="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est</a:t>
            </a:r>
          </a:p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Pe</a:t>
            </a:r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ZoneTexte 13"/>
              <p:cNvSpPr txBox="1"/>
              <p:nvPr/>
            </p:nvSpPr>
            <p:spPr>
              <a:xfrm>
                <a:off x="2428977" y="5378732"/>
                <a:ext cx="5370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</m:oMath>
                  </m:oMathPara>
                </a14:m>
                <a:endParaRPr lang="fr-F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977" y="5378732"/>
                <a:ext cx="537099" cy="27699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>
            <a:hlinkClick r:id="rId3" action="ppaction://hlinksldjump"/>
          </p:cNvPr>
          <p:cNvSpPr txBox="1"/>
          <p:nvPr/>
        </p:nvSpPr>
        <p:spPr>
          <a:xfrm>
            <a:off x="5796136" y="537873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ndara" panose="020E0502030303020204" pitchFamily="34" charset="0"/>
              </a:rPr>
              <a:t>tar </a:t>
            </a:r>
            <a:r>
              <a:rPr lang="fr-FR" sz="1200" dirty="0">
                <a:latin typeface="Candara" panose="020E0502030303020204" pitchFamily="34" charset="0"/>
              </a:rPr>
              <a:t>-</a:t>
            </a:r>
            <a:r>
              <a:rPr lang="fr-FR" sz="1200" dirty="0" smtClean="0">
                <a:latin typeface="Candara" panose="020E0502030303020204" pitchFamily="34" charset="0"/>
              </a:rPr>
              <a:t> tir - </a:t>
            </a:r>
            <a:r>
              <a:rPr lang="fr-FR" sz="1200" dirty="0" err="1">
                <a:latin typeface="Candara" panose="020E0502030303020204" pitchFamily="34" charset="0"/>
              </a:rPr>
              <a:t>t</a:t>
            </a:r>
            <a:r>
              <a:rPr lang="fr-FR" sz="1200" dirty="0" err="1" smtClean="0">
                <a:latin typeface="Candara" panose="020E0502030303020204" pitchFamily="34" charset="0"/>
              </a:rPr>
              <a:t>or</a:t>
            </a:r>
            <a:r>
              <a:rPr lang="fr-FR" sz="1200" dirty="0" smtClean="0">
                <a:latin typeface="Candara" panose="020E0502030303020204" pitchFamily="34" charset="0"/>
              </a:rPr>
              <a:t> - art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tu - Ut - </a:t>
            </a:r>
            <a:r>
              <a:rPr lang="fr-FR" sz="1200" dirty="0" err="1" smtClean="0">
                <a:latin typeface="Candara" panose="020E0502030303020204" pitchFamily="34" charset="0"/>
              </a:rPr>
              <a:t>ot</a:t>
            </a:r>
            <a:r>
              <a:rPr lang="fr-FR" sz="1200" dirty="0" smtClean="0">
                <a:latin typeface="Candara" panose="020E0502030303020204" pitchFamily="34" charset="0"/>
              </a:rPr>
              <a:t> - </a:t>
            </a:r>
            <a:r>
              <a:rPr lang="fr-FR" sz="1200" dirty="0" err="1" smtClean="0">
                <a:latin typeface="Candara" panose="020E0502030303020204" pitchFamily="34" charset="0"/>
              </a:rPr>
              <a:t>at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</a:p>
          <a:p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156448" y="335699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2.Combiner des syllabes + Ecrire de nouveaux mots</a:t>
            </a:r>
            <a:endParaRPr lang="fr-FR" b="1" dirty="0"/>
          </a:p>
        </p:txBody>
      </p:sp>
      <p:sp>
        <p:nvSpPr>
          <p:cNvPr id="17" name="ZoneTexte 16">
            <a:hlinkClick r:id="rId3" action="ppaction://hlinksldjump"/>
          </p:cNvPr>
          <p:cNvSpPr txBox="1"/>
          <p:nvPr/>
        </p:nvSpPr>
        <p:spPr>
          <a:xfrm>
            <a:off x="4934516" y="3932278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ndara" panose="020E0502030303020204" pitchFamily="34" charset="0"/>
              </a:rPr>
              <a:t>raté - trottinette - tache - rature - tire - tarte - tortue 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364088" y="19883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3.Ecrire de nouvelles phrases</a:t>
            </a:r>
            <a:endParaRPr lang="fr-FR" b="1" dirty="0"/>
          </a:p>
        </p:txBody>
      </p:sp>
      <p:sp>
        <p:nvSpPr>
          <p:cNvPr id="19" name="ZoneTexte 18">
            <a:hlinkClick r:id="rId3" action="ppaction://hlinksldjump"/>
          </p:cNvPr>
          <p:cNvSpPr txBox="1"/>
          <p:nvPr/>
        </p:nvSpPr>
        <p:spPr>
          <a:xfrm>
            <a:off x="5348562" y="2276872"/>
            <a:ext cx="2844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porte les patates sur le bateau.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La tortue verte traverse la route.</a:t>
            </a:r>
          </a:p>
          <a:p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80112" y="69563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4.Ecrire de nouveaux textes.</a:t>
            </a:r>
            <a:endParaRPr lang="fr-FR" b="1" dirty="0"/>
          </a:p>
        </p:txBody>
      </p:sp>
      <p:sp>
        <p:nvSpPr>
          <p:cNvPr id="21" name="Flèche droite 20"/>
          <p:cNvSpPr/>
          <p:nvPr/>
        </p:nvSpPr>
        <p:spPr>
          <a:xfrm rot="4374281">
            <a:off x="2009028" y="1604549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 rot="4374281">
            <a:off x="2427697" y="2889418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 rot="4374281">
            <a:off x="2873123" y="4371013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 rot="17355762">
            <a:off x="6133194" y="2864166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 rot="17355762">
            <a:off x="5773154" y="4304326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2869852" y="6167045"/>
            <a:ext cx="3862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Découverte du principe Alphabétique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[t]   s’écrit      t ou tt (graphème)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9" name="Flèche courbée vers le haut 28"/>
          <p:cNvSpPr/>
          <p:nvPr/>
        </p:nvSpPr>
        <p:spPr>
          <a:xfrm>
            <a:off x="3508694" y="5589240"/>
            <a:ext cx="2287442" cy="664623"/>
          </a:xfrm>
          <a:prstGeom prst="curvedUpArrow">
            <a:avLst>
              <a:gd name="adj1" fmla="val 44075"/>
              <a:gd name="adj2" fmla="val 7734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36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hlinkClick r:id="rId2" action="ppaction://hlinksldjump"/>
          </p:cNvPr>
          <p:cNvSpPr txBox="1"/>
          <p:nvPr/>
        </p:nvSpPr>
        <p:spPr>
          <a:xfrm>
            <a:off x="35496" y="2193363"/>
            <a:ext cx="9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Candara" panose="020E0502030303020204" pitchFamily="34" charset="0"/>
              </a:rPr>
              <a:t>Tibili</a:t>
            </a:r>
            <a:r>
              <a:rPr lang="fr-FR" sz="4000" dirty="0" smtClean="0">
                <a:latin typeface="Candara" panose="020E0502030303020204" pitchFamily="34" charset="0"/>
              </a:rPr>
              <a:t> a attrapé une tortue, il lui donne des patates à manger.</a:t>
            </a:r>
          </a:p>
          <a:p>
            <a:pPr algn="ctr"/>
            <a:endParaRPr lang="fr-FR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5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8529963" y="992916"/>
            <a:ext cx="57745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Synthèse</a:t>
            </a:r>
            <a:endParaRPr lang="fr-FR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657" y="1295802"/>
            <a:ext cx="350879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Analyse</a:t>
            </a:r>
            <a:endParaRPr lang="fr-FR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ZoneTexte 3">
            <a:hlinkHover r:id="" action="ppaction://hlinkshowjump?jump=nextslide"/>
          </p:cNvPr>
          <p:cNvSpPr txBox="1"/>
          <p:nvPr/>
        </p:nvSpPr>
        <p:spPr>
          <a:xfrm>
            <a:off x="179512" y="69563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ea typeface="Verdana" panose="020B0604030504040204" pitchFamily="34" charset="0"/>
                <a:cs typeface="Verdana" panose="020B0604030504040204" pitchFamily="34" charset="0"/>
              </a:rPr>
              <a:t>1.Un texte est composé de phrases</a:t>
            </a:r>
            <a:endParaRPr lang="fr-FR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06497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est un petit garçon qui travaille à l’abattis. Il a ramassé sept kilos de patates.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6" name="ZoneTexte 5">
            <a:hlinkClick r:id="rId2" action="ppaction://hlinksldjump"/>
          </p:cNvPr>
          <p:cNvSpPr txBox="1"/>
          <p:nvPr/>
        </p:nvSpPr>
        <p:spPr>
          <a:xfrm>
            <a:off x="395536" y="19883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2.Une phrase est composée de mots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8" y="33569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3.Un mot est composé de syllabes</a:t>
            </a:r>
            <a:endParaRPr lang="fr-FR" b="1" dirty="0"/>
          </a:p>
        </p:txBody>
      </p:sp>
      <p:sp>
        <p:nvSpPr>
          <p:cNvPr id="8" name="ZoneTexte 7">
            <a:hlinkClick r:id="rId3" action="ppaction://hlinksldjump"/>
          </p:cNvPr>
          <p:cNvSpPr txBox="1"/>
          <p:nvPr/>
        </p:nvSpPr>
        <p:spPr>
          <a:xfrm>
            <a:off x="557554" y="2357632"/>
            <a:ext cx="315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est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un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petit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92D050"/>
                </a:solidFill>
                <a:latin typeface="Candara" panose="020E0502030303020204" pitchFamily="34" charset="0"/>
              </a:rPr>
              <a:t>garçon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qui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travaille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à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l’abattis.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1600" y="479715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4.Une syllabe est composée de phonèmes</a:t>
            </a:r>
            <a:endParaRPr lang="fr-FR" b="1" dirty="0"/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1331640" y="374761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  <a:r>
              <a:rPr lang="fr-FR" sz="1200" dirty="0" err="1" smtClean="0">
                <a:latin typeface="Candara" panose="020E0502030303020204" pitchFamily="34" charset="0"/>
              </a:rPr>
              <a:t>bili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1200" dirty="0" smtClean="0">
                <a:latin typeface="Candara" panose="020E0502030303020204" pitchFamily="34" charset="0"/>
              </a:rPr>
              <a:t>vaille</a:t>
            </a:r>
            <a:endParaRPr lang="fr-FR" sz="1200" dirty="0">
              <a:latin typeface="Candara" panose="020E0502030303020204" pitchFamily="34" charset="0"/>
            </a:endParaRPr>
          </a:p>
          <a:p>
            <a:r>
              <a:rPr lang="fr-FR" sz="1200" dirty="0" smtClean="0">
                <a:latin typeface="Candara" panose="020E0502030303020204" pitchFamily="34" charset="0"/>
              </a:rPr>
              <a:t>pe</a:t>
            </a:r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pa</a:t>
            </a:r>
            <a:r>
              <a:rPr lang="fr-FR" sz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tes</a:t>
            </a:r>
          </a:p>
          <a:p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sept</a:t>
            </a:r>
            <a:endParaRPr lang="fr-FR" sz="12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4048" y="479715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1.Composer et écrire de nouvelles syllabes</a:t>
            </a:r>
            <a:endParaRPr lang="fr-FR" b="1" dirty="0"/>
          </a:p>
        </p:txBody>
      </p:sp>
      <p:sp>
        <p:nvSpPr>
          <p:cNvPr id="12" name="ZoneTexte 11">
            <a:hlinkClick r:id="rId3" action="ppaction://hlinksldjump"/>
          </p:cNvPr>
          <p:cNvSpPr txBox="1"/>
          <p:nvPr/>
        </p:nvSpPr>
        <p:spPr>
          <a:xfrm>
            <a:off x="1935220" y="5101732"/>
            <a:ext cx="588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endParaRPr lang="fr-FR" sz="1200" dirty="0" smtClean="0">
              <a:solidFill>
                <a:srgbClr val="00B050"/>
              </a:solidFill>
              <a:latin typeface="Candara" panose="020E0502030303020204" pitchFamily="34" charset="0"/>
            </a:endParaRPr>
          </a:p>
          <a:p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</a:p>
          <a:p>
            <a:r>
              <a:rPr lang="fr-FR" sz="1200" dirty="0">
                <a:solidFill>
                  <a:srgbClr val="FFC000"/>
                </a:solidFill>
                <a:latin typeface="Candara" panose="020E0502030303020204" pitchFamily="34" charset="0"/>
              </a:rPr>
              <a:t>t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e</a:t>
            </a:r>
            <a:r>
              <a:rPr lang="fr-FR" sz="1200" dirty="0" smtClean="0">
                <a:latin typeface="Candara" panose="020E0502030303020204" pitchFamily="34" charset="0"/>
              </a:rPr>
              <a:t>  </a:t>
            </a:r>
            <a:endParaRPr lang="fr-FR" sz="1200" dirty="0">
              <a:latin typeface="Candara" panose="020E0502030303020204" pitchFamily="34" charset="0"/>
            </a:endParaRPr>
          </a:p>
          <a:p>
            <a:r>
              <a:rPr lang="fr-FR" sz="1200" dirty="0" err="1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1200" dirty="0" smtClean="0">
                <a:latin typeface="Candara" panose="020E0502030303020204" pitchFamily="34" charset="0"/>
              </a:rPr>
              <a:t>                   </a:t>
            </a:r>
            <a:endParaRPr lang="fr-FR" sz="12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ZoneTexte 12">
            <a:hlinkClick r:id="rId3" action="ppaction://hlinksldjump"/>
          </p:cNvPr>
          <p:cNvSpPr txBox="1"/>
          <p:nvPr/>
        </p:nvSpPr>
        <p:spPr>
          <a:xfrm>
            <a:off x="2920394" y="5286398"/>
            <a:ext cx="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est</a:t>
            </a:r>
          </a:p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pe</a:t>
            </a:r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ZoneTexte 13"/>
              <p:cNvSpPr txBox="1"/>
              <p:nvPr/>
            </p:nvSpPr>
            <p:spPr>
              <a:xfrm>
                <a:off x="2428977" y="5378732"/>
                <a:ext cx="5370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</m:oMath>
                  </m:oMathPara>
                </a14:m>
                <a:endParaRPr lang="fr-F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977" y="5378732"/>
                <a:ext cx="537099" cy="27699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>
            <a:hlinkClick r:id="rId3" action="ppaction://hlinksldjump"/>
          </p:cNvPr>
          <p:cNvSpPr txBox="1"/>
          <p:nvPr/>
        </p:nvSpPr>
        <p:spPr>
          <a:xfrm>
            <a:off x="6009684" y="537873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ndara" panose="020E0502030303020204" pitchFamily="34" charset="0"/>
              </a:rPr>
              <a:t>tar </a:t>
            </a:r>
            <a:r>
              <a:rPr lang="fr-FR" sz="1200" dirty="0">
                <a:latin typeface="Candara" panose="020E0502030303020204" pitchFamily="34" charset="0"/>
              </a:rPr>
              <a:t>-</a:t>
            </a:r>
            <a:r>
              <a:rPr lang="fr-FR" sz="1200" dirty="0" smtClean="0">
                <a:latin typeface="Candara" panose="020E0502030303020204" pitchFamily="34" charset="0"/>
              </a:rPr>
              <a:t> tir - </a:t>
            </a:r>
            <a:r>
              <a:rPr lang="fr-FR" sz="1200" dirty="0" err="1">
                <a:latin typeface="Candara" panose="020E0502030303020204" pitchFamily="34" charset="0"/>
              </a:rPr>
              <a:t>t</a:t>
            </a:r>
            <a:r>
              <a:rPr lang="fr-FR" sz="1200" dirty="0" err="1" smtClean="0">
                <a:latin typeface="Candara" panose="020E0502030303020204" pitchFamily="34" charset="0"/>
              </a:rPr>
              <a:t>or</a:t>
            </a:r>
            <a:r>
              <a:rPr lang="fr-FR" sz="1200" dirty="0" smtClean="0">
                <a:latin typeface="Candara" panose="020E0502030303020204" pitchFamily="34" charset="0"/>
              </a:rPr>
              <a:t> - art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tu - ut - </a:t>
            </a:r>
            <a:r>
              <a:rPr lang="fr-FR" sz="1200" dirty="0" err="1" smtClean="0">
                <a:latin typeface="Candara" panose="020E0502030303020204" pitchFamily="34" charset="0"/>
              </a:rPr>
              <a:t>ot</a:t>
            </a:r>
            <a:r>
              <a:rPr lang="fr-FR" sz="1200" dirty="0" smtClean="0">
                <a:latin typeface="Candara" panose="020E0502030303020204" pitchFamily="34" charset="0"/>
              </a:rPr>
              <a:t> - </a:t>
            </a:r>
            <a:r>
              <a:rPr lang="fr-FR" sz="1200" dirty="0" err="1" smtClean="0">
                <a:latin typeface="Candara" panose="020E0502030303020204" pitchFamily="34" charset="0"/>
              </a:rPr>
              <a:t>at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</a:p>
          <a:p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156448" y="335699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2.Combiner des syllabes + Ecrire de nouveaux mots</a:t>
            </a:r>
            <a:endParaRPr lang="fr-FR" b="1" dirty="0"/>
          </a:p>
        </p:txBody>
      </p:sp>
      <p:sp>
        <p:nvSpPr>
          <p:cNvPr id="17" name="ZoneTexte 16">
            <a:hlinkClick r:id="rId3" action="ppaction://hlinksldjump"/>
          </p:cNvPr>
          <p:cNvSpPr txBox="1"/>
          <p:nvPr/>
        </p:nvSpPr>
        <p:spPr>
          <a:xfrm>
            <a:off x="5148064" y="3932278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ndara" panose="020E0502030303020204" pitchFamily="34" charset="0"/>
              </a:rPr>
              <a:t>raté - trottinette - tache - rature - tire - tarte - tortue 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364088" y="19883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3.Ecrire de nouvelles phrases</a:t>
            </a:r>
            <a:endParaRPr lang="fr-FR" b="1" dirty="0"/>
          </a:p>
        </p:txBody>
      </p:sp>
      <p:sp>
        <p:nvSpPr>
          <p:cNvPr id="19" name="ZoneTexte 18">
            <a:hlinkClick r:id="rId3" action="ppaction://hlinksldjump"/>
          </p:cNvPr>
          <p:cNvSpPr txBox="1"/>
          <p:nvPr/>
        </p:nvSpPr>
        <p:spPr>
          <a:xfrm>
            <a:off x="5562110" y="2276872"/>
            <a:ext cx="2844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porte les patates sur le bateau.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La tortue verte traverse la route.</a:t>
            </a:r>
          </a:p>
          <a:p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80112" y="69563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4.Ecrire de nouveaux textes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21" name="ZoneTexte 20">
            <a:hlinkClick r:id="rId3" action="ppaction://hlinksldjump"/>
          </p:cNvPr>
          <p:cNvSpPr txBox="1"/>
          <p:nvPr/>
        </p:nvSpPr>
        <p:spPr>
          <a:xfrm>
            <a:off x="5649644" y="105602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a attrapé une tortue, il lui donne des patates à manger…</a:t>
            </a:r>
          </a:p>
          <a:p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22" name="Flèche droite 21"/>
          <p:cNvSpPr/>
          <p:nvPr/>
        </p:nvSpPr>
        <p:spPr>
          <a:xfrm rot="4374281">
            <a:off x="2009028" y="1604549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 rot="4374281">
            <a:off x="2427697" y="2889418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 rot="4374281">
            <a:off x="2873123" y="4371013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 rot="17355762">
            <a:off x="5773154" y="4304326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 rot="17355762">
            <a:off x="6133194" y="2864166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droite 26"/>
          <p:cNvSpPr/>
          <p:nvPr/>
        </p:nvSpPr>
        <p:spPr>
          <a:xfrm rot="17355762">
            <a:off x="6469619" y="1577558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lèche courbée vers le haut 1"/>
          <p:cNvSpPr/>
          <p:nvPr/>
        </p:nvSpPr>
        <p:spPr>
          <a:xfrm>
            <a:off x="3508694" y="5589240"/>
            <a:ext cx="2287442" cy="664623"/>
          </a:xfrm>
          <a:prstGeom prst="curvedUpArrow">
            <a:avLst>
              <a:gd name="adj1" fmla="val 44075"/>
              <a:gd name="adj2" fmla="val 7734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869852" y="6167045"/>
            <a:ext cx="3790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Découverte du principe Alphabétique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[t]  S’écrit     t  ou    tt (graphème)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4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Click r:id="rId2" action="ppaction://hlinksldjump"/>
          </p:cNvPr>
          <p:cNvSpPr txBox="1"/>
          <p:nvPr/>
        </p:nvSpPr>
        <p:spPr>
          <a:xfrm>
            <a:off x="35496" y="1772816"/>
            <a:ext cx="9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latin typeface="Candara" panose="020E0502030303020204" pitchFamily="34" charset="0"/>
              </a:rPr>
              <a:t>Tibili</a:t>
            </a:r>
            <a:r>
              <a:rPr lang="fr-FR" sz="4000" dirty="0" smtClean="0">
                <a:latin typeface="Candara" panose="020E0502030303020204" pitchFamily="34" charset="0"/>
              </a:rPr>
              <a:t> est un petit garçon qui travaille à l’abattis.</a:t>
            </a:r>
          </a:p>
          <a:p>
            <a:pPr algn="ctr"/>
            <a:r>
              <a:rPr lang="fr-FR" sz="4000" dirty="0" smtClean="0">
                <a:latin typeface="Candara" panose="020E0502030303020204" pitchFamily="34" charset="0"/>
              </a:rPr>
              <a:t> Il a ramassé </a:t>
            </a:r>
            <a:r>
              <a:rPr lang="fr-FR" sz="4000" smtClean="0">
                <a:latin typeface="Candara" panose="020E0502030303020204" pitchFamily="34" charset="0"/>
              </a:rPr>
              <a:t>sept </a:t>
            </a:r>
            <a:r>
              <a:rPr lang="fr-FR" sz="4000" smtClean="0">
                <a:latin typeface="Candara" panose="020E0502030303020204" pitchFamily="34" charset="0"/>
              </a:rPr>
              <a:t>kilos </a:t>
            </a:r>
            <a:r>
              <a:rPr lang="fr-FR" sz="4000" dirty="0" smtClean="0">
                <a:latin typeface="Candara" panose="020E0502030303020204" pitchFamily="34" charset="0"/>
              </a:rPr>
              <a:t>de patates.</a:t>
            </a:r>
          </a:p>
          <a:p>
            <a:pPr algn="ctr"/>
            <a:endParaRPr lang="fr-FR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Hover r:id="" action="ppaction://hlinkshowjump?jump=nextslide"/>
          </p:cNvPr>
          <p:cNvSpPr txBox="1"/>
          <p:nvPr/>
        </p:nvSpPr>
        <p:spPr>
          <a:xfrm>
            <a:off x="179512" y="69563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1.Un texte est composé de phrases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106497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Tibili</a:t>
            </a:r>
            <a:r>
              <a:rPr lang="fr-FR" sz="1200" dirty="0" smtClean="0"/>
              <a:t> est un petit garçon qui travaille à l’abattis. Il a ramassé sept kilos de patates.</a:t>
            </a:r>
            <a:endParaRPr lang="fr-FR" sz="1200" dirty="0"/>
          </a:p>
        </p:txBody>
      </p:sp>
      <p:sp>
        <p:nvSpPr>
          <p:cNvPr id="6" name="ZoneTexte 5">
            <a:hlinkClick r:id="rId2" action="ppaction://hlinksldjump"/>
          </p:cNvPr>
          <p:cNvSpPr txBox="1"/>
          <p:nvPr/>
        </p:nvSpPr>
        <p:spPr>
          <a:xfrm>
            <a:off x="395536" y="19883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2.Une phrase est composée de mots</a:t>
            </a:r>
            <a:endParaRPr lang="fr-FR" dirty="0"/>
          </a:p>
        </p:txBody>
      </p:sp>
      <p:sp>
        <p:nvSpPr>
          <p:cNvPr id="9" name="Flèche droite 8"/>
          <p:cNvSpPr/>
          <p:nvPr/>
        </p:nvSpPr>
        <p:spPr>
          <a:xfrm rot="4374281">
            <a:off x="2022405" y="1604549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9293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Click r:id="rId2" action="ppaction://hlinksldjump"/>
          </p:cNvPr>
          <p:cNvSpPr txBox="1"/>
          <p:nvPr/>
        </p:nvSpPr>
        <p:spPr>
          <a:xfrm>
            <a:off x="35496" y="2138080"/>
            <a:ext cx="9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Tibili</a:t>
            </a:r>
            <a:r>
              <a:rPr lang="fr-FR" sz="4000" dirty="0" smtClean="0">
                <a:latin typeface="Candara" panose="020E0502030303020204" pitchFamily="34" charset="0"/>
              </a:rPr>
              <a:t> </a:t>
            </a:r>
            <a:r>
              <a:rPr lang="fr-FR" sz="40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est</a:t>
            </a:r>
            <a:r>
              <a:rPr lang="fr-FR" sz="4000" dirty="0" smtClean="0">
                <a:latin typeface="Candara" panose="020E0502030303020204" pitchFamily="34" charset="0"/>
              </a:rPr>
              <a:t> </a:t>
            </a:r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un</a:t>
            </a:r>
            <a:r>
              <a:rPr lang="fr-FR" sz="4000" dirty="0" smtClean="0">
                <a:latin typeface="Candara" panose="020E0502030303020204" pitchFamily="34" charset="0"/>
              </a:rPr>
              <a:t> </a:t>
            </a:r>
            <a:r>
              <a:rPr lang="fr-FR" sz="40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petit</a:t>
            </a:r>
            <a:r>
              <a:rPr lang="fr-FR" sz="4000" dirty="0" smtClean="0">
                <a:latin typeface="Candara" panose="020E0502030303020204" pitchFamily="34" charset="0"/>
              </a:rPr>
              <a:t> </a:t>
            </a:r>
            <a:r>
              <a:rPr lang="fr-FR" sz="4000" dirty="0" smtClean="0">
                <a:solidFill>
                  <a:srgbClr val="92D050"/>
                </a:solidFill>
                <a:latin typeface="Candara" panose="020E0502030303020204" pitchFamily="34" charset="0"/>
              </a:rPr>
              <a:t>garçon</a:t>
            </a:r>
            <a:r>
              <a:rPr lang="fr-FR" sz="4000" dirty="0" smtClean="0">
                <a:latin typeface="Candara" panose="020E0502030303020204" pitchFamily="34" charset="0"/>
              </a:rPr>
              <a:t> </a:t>
            </a:r>
            <a:r>
              <a:rPr lang="fr-FR" sz="40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qui</a:t>
            </a:r>
            <a:r>
              <a:rPr lang="fr-FR" sz="40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 </a:t>
            </a:r>
            <a:r>
              <a:rPr lang="fr-FR" sz="4000" dirty="0" smtClean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travaille</a:t>
            </a:r>
            <a:r>
              <a:rPr lang="fr-FR" sz="4000" dirty="0" smtClean="0">
                <a:latin typeface="Candara" panose="020E0502030303020204" pitchFamily="34" charset="0"/>
              </a:rPr>
              <a:t> </a:t>
            </a:r>
            <a:r>
              <a:rPr lang="fr-FR" sz="40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à</a:t>
            </a:r>
            <a:r>
              <a:rPr lang="fr-FR" sz="4000" dirty="0" smtClean="0">
                <a:latin typeface="Candara" panose="020E0502030303020204" pitchFamily="34" charset="0"/>
              </a:rPr>
              <a:t> </a:t>
            </a:r>
            <a:r>
              <a:rPr lang="fr-FR" sz="40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l’abattis.</a:t>
            </a:r>
          </a:p>
          <a:p>
            <a:pPr algn="ctr"/>
            <a:r>
              <a:rPr lang="fr-FR" sz="4000" dirty="0" smtClean="0">
                <a:latin typeface="Candara" panose="020E0502030303020204" pitchFamily="34" charset="0"/>
              </a:rPr>
              <a:t> </a:t>
            </a:r>
            <a:endParaRPr lang="fr-FR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3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Hover r:id="" action="ppaction://hlinkshowjump?jump=nextslide"/>
          </p:cNvPr>
          <p:cNvSpPr txBox="1"/>
          <p:nvPr/>
        </p:nvSpPr>
        <p:spPr>
          <a:xfrm>
            <a:off x="251520" y="69563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a typeface="Verdana" panose="020B0604030504040204" pitchFamily="34" charset="0"/>
                <a:cs typeface="Verdana" panose="020B0604030504040204" pitchFamily="34" charset="0"/>
              </a:rPr>
              <a:t>1.Un texte est composé de phrases</a:t>
            </a:r>
            <a:endParaRPr lang="fr-FR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06497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est un petit garçon qui travaille à l’abattis. Il a ramassé sept kilos de patates.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6" name="ZoneTexte 5">
            <a:hlinkClick r:id="rId2" action="ppaction://hlinksldjump"/>
          </p:cNvPr>
          <p:cNvSpPr txBox="1"/>
          <p:nvPr/>
        </p:nvSpPr>
        <p:spPr>
          <a:xfrm>
            <a:off x="467544" y="19883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2.Une phrase est composée de mots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5576" y="33569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3.Un mot est composé de syllabes</a:t>
            </a:r>
            <a:endParaRPr lang="fr-FR" dirty="0"/>
          </a:p>
        </p:txBody>
      </p:sp>
      <p:sp>
        <p:nvSpPr>
          <p:cNvPr id="8" name="ZoneTexte 7">
            <a:hlinkClick r:id="rId3" action="ppaction://hlinksldjump"/>
          </p:cNvPr>
          <p:cNvSpPr txBox="1"/>
          <p:nvPr/>
        </p:nvSpPr>
        <p:spPr>
          <a:xfrm>
            <a:off x="557554" y="2357632"/>
            <a:ext cx="315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est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un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petit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92D050"/>
                </a:solidFill>
                <a:latin typeface="Candara" panose="020E0502030303020204" pitchFamily="34" charset="0"/>
              </a:rPr>
              <a:t>garçon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qui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travaille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à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l’abattis.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11" name="Flèche droite 10"/>
          <p:cNvSpPr/>
          <p:nvPr/>
        </p:nvSpPr>
        <p:spPr>
          <a:xfrm rot="4374281">
            <a:off x="2022405" y="1604549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4374281">
            <a:off x="2441074" y="2889418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62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Click r:id="rId2" action="ppaction://hlinksldjump"/>
          </p:cNvPr>
          <p:cNvSpPr txBox="1"/>
          <p:nvPr/>
        </p:nvSpPr>
        <p:spPr>
          <a:xfrm>
            <a:off x="1475656" y="1772816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  <a:r>
              <a:rPr lang="fr-FR" sz="4000" dirty="0" err="1" smtClean="0">
                <a:latin typeface="Candara" panose="020E0502030303020204" pitchFamily="34" charset="0"/>
              </a:rPr>
              <a:t>bili</a:t>
            </a:r>
            <a:r>
              <a:rPr lang="fr-FR" sz="4000" dirty="0" smtClean="0">
                <a:latin typeface="Candara" panose="020E0502030303020204" pitchFamily="34" charset="0"/>
              </a:rPr>
              <a:t>                    </a:t>
            </a:r>
            <a:r>
              <a:rPr lang="fr-FR" sz="40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4000" dirty="0" smtClean="0">
                <a:latin typeface="Candara" panose="020E0502030303020204" pitchFamily="34" charset="0"/>
              </a:rPr>
              <a:t>vaille</a:t>
            </a:r>
            <a:endParaRPr lang="fr-FR" sz="4000" dirty="0">
              <a:latin typeface="Candara" panose="020E0502030303020204" pitchFamily="34" charset="0"/>
            </a:endParaRPr>
          </a:p>
          <a:p>
            <a:r>
              <a:rPr lang="fr-FR" sz="4000" dirty="0" smtClean="0">
                <a:latin typeface="Candara" panose="020E0502030303020204" pitchFamily="34" charset="0"/>
              </a:rPr>
              <a:t>pe</a:t>
            </a:r>
            <a:r>
              <a:rPr lang="fr-FR" sz="40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  <a:r>
              <a:rPr lang="fr-FR" sz="4000" dirty="0" smtClean="0">
                <a:latin typeface="Candara" panose="020E0502030303020204" pitchFamily="34" charset="0"/>
              </a:rPr>
              <a:t>                    </a:t>
            </a:r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pa</a:t>
            </a:r>
            <a:r>
              <a:rPr lang="fr-FR" sz="4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r>
              <a:rPr lang="fr-FR" sz="40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tes</a:t>
            </a:r>
          </a:p>
          <a:p>
            <a:r>
              <a:rPr lang="fr-FR" sz="40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sept</a:t>
            </a:r>
            <a:endParaRPr lang="fr-FR" sz="40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3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Hover r:id="" action="ppaction://hlinkshowjump?jump=nextslide"/>
          </p:cNvPr>
          <p:cNvSpPr txBox="1"/>
          <p:nvPr/>
        </p:nvSpPr>
        <p:spPr>
          <a:xfrm>
            <a:off x="-36512" y="69563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a typeface="Verdana" panose="020B0604030504040204" pitchFamily="34" charset="0"/>
                <a:cs typeface="Verdana" panose="020B0604030504040204" pitchFamily="34" charset="0"/>
              </a:rPr>
              <a:t>1.Un texte est composé de phrases</a:t>
            </a:r>
            <a:endParaRPr lang="fr-FR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06497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est un petit garçon qui travaille à l’abattis. Il a ramassé sept kilos de patates.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6" name="ZoneTexte 5">
            <a:hlinkClick r:id="rId2" action="ppaction://hlinksldjump"/>
          </p:cNvPr>
          <p:cNvSpPr txBox="1"/>
          <p:nvPr/>
        </p:nvSpPr>
        <p:spPr>
          <a:xfrm>
            <a:off x="179512" y="19883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2.Une phrase est composée de mots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33569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3.Un mot est composé de syllabes</a:t>
            </a:r>
            <a:endParaRPr lang="fr-FR" dirty="0"/>
          </a:p>
        </p:txBody>
      </p:sp>
      <p:sp>
        <p:nvSpPr>
          <p:cNvPr id="8" name="ZoneTexte 7">
            <a:hlinkClick r:id="rId3" action="ppaction://hlinksldjump"/>
          </p:cNvPr>
          <p:cNvSpPr txBox="1"/>
          <p:nvPr/>
        </p:nvSpPr>
        <p:spPr>
          <a:xfrm>
            <a:off x="557554" y="2357632"/>
            <a:ext cx="315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est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un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petit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92D050"/>
                </a:solidFill>
                <a:latin typeface="Candara" panose="020E0502030303020204" pitchFamily="34" charset="0"/>
              </a:rPr>
              <a:t>garçon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qui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travaille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à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l’abattis.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55576" y="479715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4.Une syllabe est composée de phonèmes</a:t>
            </a:r>
            <a:endParaRPr lang="fr-FR" dirty="0"/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1331640" y="374761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  <a:r>
              <a:rPr lang="fr-FR" sz="1200" dirty="0" err="1" smtClean="0">
                <a:latin typeface="Candara" panose="020E0502030303020204" pitchFamily="34" charset="0"/>
              </a:rPr>
              <a:t>bili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1200" dirty="0" smtClean="0">
                <a:latin typeface="Candara" panose="020E0502030303020204" pitchFamily="34" charset="0"/>
              </a:rPr>
              <a:t>vaille</a:t>
            </a:r>
            <a:endParaRPr lang="fr-FR" sz="1200" dirty="0">
              <a:latin typeface="Candara" panose="020E0502030303020204" pitchFamily="34" charset="0"/>
            </a:endParaRPr>
          </a:p>
          <a:p>
            <a:r>
              <a:rPr lang="fr-FR" sz="1200" dirty="0" smtClean="0">
                <a:latin typeface="Candara" panose="020E0502030303020204" pitchFamily="34" charset="0"/>
              </a:rPr>
              <a:t>pe</a:t>
            </a:r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pa</a:t>
            </a:r>
            <a:r>
              <a:rPr lang="fr-FR" sz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tes</a:t>
            </a:r>
          </a:p>
          <a:p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sept</a:t>
            </a:r>
            <a:endParaRPr lang="fr-FR" sz="12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6" name="Flèche droite 15"/>
          <p:cNvSpPr/>
          <p:nvPr/>
        </p:nvSpPr>
        <p:spPr>
          <a:xfrm rot="4374281">
            <a:off x="2022405" y="1604549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4374281">
            <a:off x="2441074" y="2889418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4374281">
            <a:off x="2886500" y="4371013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5440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1475656" y="1772816"/>
            <a:ext cx="12961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endParaRPr lang="fr-FR" sz="4000" dirty="0" smtClean="0">
              <a:solidFill>
                <a:srgbClr val="00B050"/>
              </a:solidFill>
              <a:latin typeface="Candara" panose="020E0502030303020204" pitchFamily="34" charset="0"/>
            </a:endParaRPr>
          </a:p>
          <a:p>
            <a:r>
              <a:rPr lang="fr-FR" sz="40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</a:p>
          <a:p>
            <a:r>
              <a:rPr lang="fr-FR" sz="4000" dirty="0">
                <a:solidFill>
                  <a:srgbClr val="FFC000"/>
                </a:solidFill>
                <a:latin typeface="Candara" panose="020E0502030303020204" pitchFamily="34" charset="0"/>
              </a:rPr>
              <a:t>t</a:t>
            </a:r>
            <a:r>
              <a:rPr lang="fr-FR" sz="40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e</a:t>
            </a:r>
            <a:r>
              <a:rPr lang="fr-FR" sz="4000" dirty="0" smtClean="0">
                <a:latin typeface="Candara" panose="020E0502030303020204" pitchFamily="34" charset="0"/>
              </a:rPr>
              <a:t>  </a:t>
            </a:r>
            <a:endParaRPr lang="fr-FR" sz="4000" dirty="0">
              <a:latin typeface="Candara" panose="020E0502030303020204" pitchFamily="34" charset="0"/>
            </a:endParaRPr>
          </a:p>
          <a:p>
            <a:r>
              <a:rPr lang="fr-FR" sz="4000" dirty="0" err="1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4000" dirty="0" smtClean="0">
                <a:latin typeface="Candara" panose="020E0502030303020204" pitchFamily="34" charset="0"/>
              </a:rPr>
              <a:t>                   </a:t>
            </a:r>
            <a:endParaRPr lang="fr-FR" sz="40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ZoneTexte 4">
            <a:hlinkClick r:id="rId2" action="ppaction://hlinksldjump"/>
          </p:cNvPr>
          <p:cNvSpPr txBox="1"/>
          <p:nvPr/>
        </p:nvSpPr>
        <p:spPr>
          <a:xfrm>
            <a:off x="4703780" y="2420888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est</a:t>
            </a:r>
          </a:p>
          <a:p>
            <a:r>
              <a:rPr lang="fr-F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pe</a:t>
            </a:r>
            <a:r>
              <a:rPr lang="fr-FR" sz="40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oneTexte 1"/>
              <p:cNvSpPr txBox="1"/>
              <p:nvPr/>
            </p:nvSpPr>
            <p:spPr>
              <a:xfrm>
                <a:off x="3131840" y="2388368"/>
                <a:ext cx="1183337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</m:oMath>
                  </m:oMathPara>
                </a14:m>
                <a:endParaRPr lang="fr-FR" sz="80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388368"/>
                <a:ext cx="1183337" cy="132343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813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hlinkHover r:id="" action="ppaction://hlinkshowjump?jump=nextslide"/>
          </p:cNvPr>
          <p:cNvSpPr txBox="1"/>
          <p:nvPr/>
        </p:nvSpPr>
        <p:spPr>
          <a:xfrm>
            <a:off x="179512" y="69563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a typeface="Verdana" panose="020B0604030504040204" pitchFamily="34" charset="0"/>
                <a:cs typeface="Verdana" panose="020B0604030504040204" pitchFamily="34" charset="0"/>
              </a:rPr>
              <a:t>1.Un texte est composé de phrases</a:t>
            </a:r>
            <a:endParaRPr lang="fr-FR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06497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est un petit garçon qui travaille à l’abattis. Il a ramassé sept kilos de patates.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6" name="ZoneTexte 5">
            <a:hlinkClick r:id="rId2" action="ppaction://hlinksldjump"/>
          </p:cNvPr>
          <p:cNvSpPr txBox="1"/>
          <p:nvPr/>
        </p:nvSpPr>
        <p:spPr>
          <a:xfrm>
            <a:off x="395536" y="198830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2.Une phrase est composée de mots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8" y="33569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3.Un mot est composé de syllabes</a:t>
            </a:r>
            <a:endParaRPr lang="fr-FR" dirty="0"/>
          </a:p>
        </p:txBody>
      </p:sp>
      <p:sp>
        <p:nvSpPr>
          <p:cNvPr id="8" name="ZoneTexte 7">
            <a:hlinkClick r:id="rId3" action="ppaction://hlinksldjump"/>
          </p:cNvPr>
          <p:cNvSpPr txBox="1"/>
          <p:nvPr/>
        </p:nvSpPr>
        <p:spPr>
          <a:xfrm>
            <a:off x="557554" y="2357632"/>
            <a:ext cx="315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Tibili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est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un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petit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92D050"/>
                </a:solidFill>
                <a:latin typeface="Candara" panose="020E0502030303020204" pitchFamily="34" charset="0"/>
              </a:rPr>
              <a:t>garçon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qui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travaille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002060"/>
                </a:solidFill>
                <a:latin typeface="Candara" panose="020E0502030303020204" pitchFamily="34" charset="0"/>
              </a:rPr>
              <a:t>à</a:t>
            </a:r>
            <a:r>
              <a:rPr lang="fr-FR" sz="1200" dirty="0" smtClean="0">
                <a:latin typeface="Candara" panose="020E0502030303020204" pitchFamily="34" charset="0"/>
              </a:rPr>
              <a:t> </a:t>
            </a:r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l’abattis.</a:t>
            </a:r>
          </a:p>
          <a:p>
            <a:r>
              <a:rPr lang="fr-FR" sz="1200" dirty="0" smtClean="0">
                <a:latin typeface="Candara" panose="020E0502030303020204" pitchFamily="34" charset="0"/>
              </a:rPr>
              <a:t> </a:t>
            </a:r>
            <a:endParaRPr lang="fr-FR" sz="1200" dirty="0">
              <a:latin typeface="Candara" panose="020E0502030303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1600" y="479715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4.Une syllabe est composé de phonèmes</a:t>
            </a:r>
            <a:endParaRPr lang="fr-FR" dirty="0"/>
          </a:p>
        </p:txBody>
      </p:sp>
      <p:sp>
        <p:nvSpPr>
          <p:cNvPr id="10" name="ZoneTexte 9">
            <a:hlinkClick r:id="rId3" action="ppaction://hlinksldjump"/>
          </p:cNvPr>
          <p:cNvSpPr txBox="1"/>
          <p:nvPr/>
        </p:nvSpPr>
        <p:spPr>
          <a:xfrm>
            <a:off x="1331640" y="374761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  <a:r>
              <a:rPr lang="fr-FR" sz="1200" dirty="0" err="1" smtClean="0">
                <a:latin typeface="Candara" panose="020E0502030303020204" pitchFamily="34" charset="0"/>
              </a:rPr>
              <a:t>bili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1200" dirty="0" smtClean="0">
                <a:latin typeface="Candara" panose="020E0502030303020204" pitchFamily="34" charset="0"/>
              </a:rPr>
              <a:t>vaille</a:t>
            </a:r>
            <a:endParaRPr lang="fr-FR" sz="1200" dirty="0">
              <a:latin typeface="Candara" panose="020E0502030303020204" pitchFamily="34" charset="0"/>
            </a:endParaRPr>
          </a:p>
          <a:p>
            <a:r>
              <a:rPr lang="fr-FR" sz="1200" dirty="0" smtClean="0">
                <a:latin typeface="Candara" panose="020E0502030303020204" pitchFamily="34" charset="0"/>
              </a:rPr>
              <a:t>Pe</a:t>
            </a:r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  <a:r>
              <a:rPr lang="fr-FR" sz="1200" dirty="0" smtClean="0">
                <a:latin typeface="Candara" panose="020E0502030303020204" pitchFamily="34" charset="0"/>
              </a:rPr>
              <a:t>                    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Pa</a:t>
            </a:r>
            <a:r>
              <a:rPr lang="fr-FR" sz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tes</a:t>
            </a:r>
          </a:p>
          <a:p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Sept</a:t>
            </a:r>
            <a:endParaRPr lang="fr-FR" sz="12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4048" y="479715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1.Composer et écrire de nouvelles syllabes</a:t>
            </a:r>
            <a:endParaRPr lang="fr-FR" dirty="0"/>
          </a:p>
        </p:txBody>
      </p:sp>
      <p:sp>
        <p:nvSpPr>
          <p:cNvPr id="12" name="ZoneTexte 11">
            <a:hlinkClick r:id="rId3" action="ppaction://hlinksldjump"/>
          </p:cNvPr>
          <p:cNvSpPr txBox="1"/>
          <p:nvPr/>
        </p:nvSpPr>
        <p:spPr>
          <a:xfrm>
            <a:off x="1935220" y="5101732"/>
            <a:ext cx="588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ta</a:t>
            </a:r>
            <a:endParaRPr lang="fr-FR" sz="1200" dirty="0" smtClean="0">
              <a:solidFill>
                <a:srgbClr val="00B050"/>
              </a:solidFill>
              <a:latin typeface="Candara" panose="020E0502030303020204" pitchFamily="34" charset="0"/>
            </a:endParaRPr>
          </a:p>
          <a:p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</a:t>
            </a:r>
          </a:p>
          <a:p>
            <a:r>
              <a:rPr lang="fr-FR" sz="1200" dirty="0">
                <a:solidFill>
                  <a:srgbClr val="FFC000"/>
                </a:solidFill>
                <a:latin typeface="Candara" panose="020E0502030303020204" pitchFamily="34" charset="0"/>
              </a:rPr>
              <a:t>t</a:t>
            </a:r>
            <a:r>
              <a:rPr lang="fr-FR" sz="12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e</a:t>
            </a:r>
            <a:r>
              <a:rPr lang="fr-FR" sz="1200" dirty="0" smtClean="0">
                <a:latin typeface="Candara" panose="020E0502030303020204" pitchFamily="34" charset="0"/>
              </a:rPr>
              <a:t>  </a:t>
            </a:r>
            <a:endParaRPr lang="fr-FR" sz="1200" dirty="0">
              <a:latin typeface="Candara" panose="020E0502030303020204" pitchFamily="34" charset="0"/>
            </a:endParaRPr>
          </a:p>
          <a:p>
            <a:r>
              <a:rPr lang="fr-FR" sz="1200" dirty="0" err="1" smtClean="0">
                <a:solidFill>
                  <a:srgbClr val="00B0F0"/>
                </a:solidFill>
                <a:latin typeface="Candara" panose="020E0502030303020204" pitchFamily="34" charset="0"/>
              </a:rPr>
              <a:t>tra</a:t>
            </a:r>
            <a:r>
              <a:rPr lang="fr-FR" sz="1200" dirty="0" smtClean="0">
                <a:latin typeface="Candara" panose="020E0502030303020204" pitchFamily="34" charset="0"/>
              </a:rPr>
              <a:t>                   </a:t>
            </a:r>
            <a:endParaRPr lang="fr-FR" sz="12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ZoneTexte 12">
            <a:hlinkClick r:id="rId3" action="ppaction://hlinksldjump"/>
          </p:cNvPr>
          <p:cNvSpPr txBox="1"/>
          <p:nvPr/>
        </p:nvSpPr>
        <p:spPr>
          <a:xfrm>
            <a:off x="2920394" y="5286398"/>
            <a:ext cx="58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est</a:t>
            </a:r>
          </a:p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pe</a:t>
            </a:r>
            <a:r>
              <a:rPr lang="fr-FR" sz="1200" dirty="0" smtClean="0">
                <a:solidFill>
                  <a:srgbClr val="00B050"/>
                </a:solidFill>
                <a:latin typeface="Candara" panose="020E0502030303020204" pitchFamily="34" charset="0"/>
              </a:rPr>
              <a:t>tit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ZoneTexte 13"/>
              <p:cNvSpPr txBox="1"/>
              <p:nvPr/>
            </p:nvSpPr>
            <p:spPr>
              <a:xfrm>
                <a:off x="2428977" y="5378732"/>
                <a:ext cx="5370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2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</m:oMath>
                  </m:oMathPara>
                </a14:m>
                <a:endParaRPr lang="fr-F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977" y="5378732"/>
                <a:ext cx="537099" cy="27699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lèche droite 15"/>
          <p:cNvSpPr/>
          <p:nvPr/>
        </p:nvSpPr>
        <p:spPr>
          <a:xfrm rot="4374281">
            <a:off x="2022405" y="1604549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4374281">
            <a:off x="2441074" y="2889418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4374281">
            <a:off x="2886500" y="4371013"/>
            <a:ext cx="504056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2843808" y="6167045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Découverte du principe Alphabétique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[t]  s’écrit       t  ou   tt (graphème)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1" name="Flèche courbée vers le haut 20"/>
          <p:cNvSpPr/>
          <p:nvPr/>
        </p:nvSpPr>
        <p:spPr>
          <a:xfrm>
            <a:off x="3508694" y="5589240"/>
            <a:ext cx="2287442" cy="664623"/>
          </a:xfrm>
          <a:prstGeom prst="curvedUpArrow">
            <a:avLst>
              <a:gd name="adj1" fmla="val 44075"/>
              <a:gd name="adj2" fmla="val 7734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68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862</Words>
  <Application>Microsoft Office PowerPoint</Application>
  <PresentationFormat>Affichage à l'écran (4:3)</PresentationFormat>
  <Paragraphs>167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Brice Charpentier  Intertek</dc:creator>
  <cp:lastModifiedBy>jean luc</cp:lastModifiedBy>
  <cp:revision>20</cp:revision>
  <dcterms:created xsi:type="dcterms:W3CDTF">2016-04-10T12:15:50Z</dcterms:created>
  <dcterms:modified xsi:type="dcterms:W3CDTF">2016-04-11T18:36:06Z</dcterms:modified>
</cp:coreProperties>
</file>